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pen Sans Bold" charset="1" panose="020B0806030504020204"/>
      <p:regular r:id="rId26"/>
    </p:embeddedFont>
    <p:embeddedFont>
      <p:font typeface="Open Sans" charset="1" panose="020B0606030504020204"/>
      <p:regular r:id="rId27"/>
    </p:embeddedFont>
    <p:embeddedFont>
      <p:font typeface="Canva Sans" charset="1" panose="020B0503030501040103"/>
      <p:regular r:id="rId28"/>
    </p:embeddedFont>
    <p:embeddedFont>
      <p:font typeface="Open Sans Bold Italics" charset="1" panose="020B0806030504020204"/>
      <p:regular r:id="rId29"/>
    </p:embeddedFont>
    <p:embeddedFont>
      <p:font typeface="Canva Sans Bold" charset="1" panose="020B0803030501040103"/>
      <p:regular r:id="rId31"/>
    </p:embeddedFont>
    <p:embeddedFont>
      <p:font typeface="Arimo Bold" charset="1" panose="020B0704020202020204"/>
      <p:regular r:id="rId32"/>
    </p:embeddedFont>
    <p:embeddedFont>
      <p:font typeface="Canva Sans Medium" charset="1" panose="020B0603030501040103"/>
      <p:regular r:id="rId33"/>
    </p:embeddedFont>
    <p:embeddedFont>
      <p:font typeface="Canva Sans Italic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fonts/font42.fntdata" Type="http://schemas.openxmlformats.org/officeDocument/2006/relationships/font"/><Relationship Id="rId43" Target="notesSlides/notesSlide11.xml" Type="http://schemas.openxmlformats.org/officeDocument/2006/relationships/notesSlide"/><Relationship Id="rId44" Target="notesSlides/notesSlide12.xml" Type="http://schemas.openxmlformats.org/officeDocument/2006/relationships/notesSlide"/><Relationship Id="rId45" Target="notesSlides/notesSlide13.xml" Type="http://schemas.openxmlformats.org/officeDocument/2006/relationships/notesSlide"/><Relationship Id="rId46" Target="notesSlides/notesSlide14.xml" Type="http://schemas.openxmlformats.org/officeDocument/2006/relationships/notesSlide"/><Relationship Id="rId47" Target="notesSlides/notesSlide15.xml" Type="http://schemas.openxmlformats.org/officeDocument/2006/relationships/notesSlide"/><Relationship Id="rId48" Target="notesSlides/notesSlide16.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Bonjour tt le monde, aujourd'hui</a:t>
            </a:r>
          </a:p>
          <a:p>
            <a:r>
              <a:rPr lang="en-US"/>
              <a:t>nous allons vous présenter notre pipeline de streaming pour la Surveillance de Capteurs Environnementaux par Streaming de Données </a:t>
            </a:r>
          </a:p>
          <a:p>
            <a:r>
              <a:rPr lang="en-US"/>
              <a:t/>
            </a:r>
          </a:p>
          <a:p>
            <a:r>
              <a:rPr lang="en-US"/>
              <a:t>élaboré par ...</a:t>
            </a:r>
          </a:p>
          <a:p>
            <a:r>
              <a:rPr lang="en-US"/>
              <a:t/>
            </a:r>
          </a:p>
          <a:p>
            <a:r>
              <a:rPr lang="en-US"/>
              <a:t>et encadré par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chemin A propose un flux brut pour une vision instantanée : répondre en temps réel à "Que se passe-t-il maintenant ?", </a:t>
            </a:r>
          </a:p>
          <a:p>
            <a:r>
              <a:rPr lang="en-US"/>
              <a:t>en conservant la fidélité maximale des données, visualisant chaque capture et détectant immédiatement les anomalies.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chemin B utilise un flux agrégé via du fenêtrage pour analyser les tendances : répondre à "Quelle est la tendance ?", en réduisant le bruit, en fournissant des indicateurs stables et en permettant l'étude de l'évolution des métriques sur le long terme.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Donc , Nos données étaient traités elles sont pretes maintenant il faut bien les ranger qlq part c le role de notre entrepot postgresql.</a:t>
            </a:r>
          </a:p>
          <a:p>
            <a:r>
              <a:rPr lang="en-US"/>
              <a:t>La stratégie de stockage c le mirroire parfait de notre double traitement, on a une table sensor data pour toutes les données brutes instantannée et une autre sesnor_data_agg pour les données aggrégées, les moyennes , les tendances.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Et voilà le résultat de tout ce travail : la partie visible de l’iceberg. Toute cette mécanique que nous avons explorée n’a qu’un seul objectif : alimenter une interface unique, un tableau de bord simple et interactif. C’est précisément ici que la donnée brute se transforme en information utile, prête à guider la prise de décision.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Et ce tableau de bord est découpé en 2 parties  pour répondre à notre question du début .</a:t>
            </a:r>
          </a:p>
          <a:p>
            <a:r>
              <a:rPr lang="en-US"/>
              <a:t>La vue live est directement connectée à la table des données brutes, pour savoir ce qui se passe maintenant.</a:t>
            </a:r>
          </a:p>
          <a:p>
            <a:r>
              <a:rPr lang="en-US"/>
              <a:t>et la vue agrégée quant à elle, s’alimente à partir de la seconde table, afin de répondre à la question : quelle est la tendance ?</a:t>
            </a:r>
          </a:p>
          <a:p>
            <a:r>
              <a:rPr lang="en-US"/>
              <a:t>du coup, La boucle est bouclée.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projet démontre la mise en œuvre complète d'un pipeline de streaming, illustrant</a:t>
            </a:r>
          </a:p>
          <a:p>
            <a:r>
              <a:rPr lang="en-US"/>
              <a:t>les concepts fondamentaux du traitement de données moderne.</a:t>
            </a:r>
          </a:p>
          <a:p>
            <a:r>
              <a:rPr lang="en-US"/>
              <a:t/>
            </a:r>
          </a:p>
          <a:p>
            <a:r>
              <a:rPr lang="en-US"/>
              <a:t>On termine donc par une question d’avenir : nos voitures, nos villes, tout devient connecté. Face à cette explosion des données, ce type d’architecture ne serait-il pas en train de devenir tout simplement le modèle de base, le plan de référence de notre futur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tt au long de cette présentation nous allons aborder le plan suivant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commencons par contexte et objectifs </a:t>
            </a:r>
          </a:p>
          <a:p>
            <a:r>
              <a:rPr lang="en-US"/>
              <a:t/>
            </a:r>
          </a:p>
          <a:p>
            <a:r>
              <a:rPr lang="en-US"/>
              <a:t>en fait, les capteurs environnementaux produisent en continu des mesures critiques. </a:t>
            </a:r>
          </a:p>
          <a:p>
            <a:r>
              <a:rPr lang="en-US"/>
              <a:t>L’enjeu : transformer ce flux en informations exploitables.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L’objectif est de</a:t>
            </a:r>
          </a:p>
          <a:p>
            <a:r>
              <a:rPr lang="en-US"/>
              <a:t/>
            </a:r>
          </a:p>
          <a:p>
            <a:r>
              <a:rPr lang="en-US"/>
              <a:t>*) Traiter les données en temps réel, </a:t>
            </a:r>
          </a:p>
          <a:p>
            <a:r>
              <a:rPr lang="en-US"/>
              <a:t/>
            </a:r>
          </a:p>
          <a:p>
            <a:r>
              <a:rPr lang="en-US"/>
              <a:t>* )détecter les anomalies,</a:t>
            </a:r>
          </a:p>
          <a:p>
            <a:r>
              <a:rPr lang="en-US"/>
              <a:t/>
            </a:r>
          </a:p>
          <a:p>
            <a:r>
              <a:rPr lang="en-US"/>
              <a:t>* )et analyser les tendances </a:t>
            </a:r>
          </a:p>
          <a:p>
            <a:r>
              <a:rPr lang="en-US"/>
              <a:t> via un dashboard interactif.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architecture se compose de </a:t>
            </a:r>
          </a:p>
          <a:p>
            <a:r>
              <a:rPr lang="en-US"/>
              <a:t> 5 étapes majeurs</a:t>
            </a:r>
          </a:p>
          <a:p>
            <a:r>
              <a:rPr lang="en-US"/>
              <a:t/>
            </a:r>
          </a:p>
          <a:p>
            <a:r>
              <a:rPr lang="en-US"/>
              <a:t>d'abord le producteur celui qui crée la donnée </a:t>
            </a:r>
          </a:p>
          <a:p>
            <a:r>
              <a:rPr lang="en-US"/>
              <a:t> </a:t>
            </a:r>
          </a:p>
          <a:p>
            <a:r>
              <a:rPr lang="en-US"/>
              <a:t>ensuite kafka c notre transporteur super fiable qui achemine les donnes </a:t>
            </a:r>
          </a:p>
          <a:p>
            <a:r>
              <a:rPr lang="en-US"/>
              <a:t/>
            </a:r>
          </a:p>
          <a:p>
            <a:r>
              <a:rPr lang="en-US"/>
              <a:t>apres on a spark qui va analyser tout ca en TR </a:t>
            </a:r>
          </a:p>
          <a:p>
            <a:r>
              <a:rPr lang="en-US"/>
              <a:t/>
            </a:r>
          </a:p>
          <a:p>
            <a:r>
              <a:rPr lang="en-US"/>
              <a:t>postgre sql c la mémoire ou on va tout stocker </a:t>
            </a:r>
          </a:p>
          <a:p>
            <a:r>
              <a:rPr lang="en-US"/>
              <a:t/>
            </a:r>
          </a:p>
          <a:p>
            <a:r>
              <a:rPr lang="en-US"/>
              <a:t>et pr finir streamlit pr la visualtion via des beaux tableaux de bord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Tout commence avec les données brutes , ici on simules des mesures de capteurs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Traitement en streaming" illustrant les avantages de Spark Structured Streaming :c.a.d: le traitement en micro-lots pour des performances élevées et une faible latence, avec une comparaison entre l'approche real-time et le batch.</a:t>
            </a:r>
          </a:p>
          <a:p>
            <a:r>
              <a:rPr lang="en-US"/>
              <a:t/>
            </a:r>
          </a:p>
          <a:p>
            <a:r>
              <a:rPr lang="en-US"/>
              <a:t>lorsqu'on lit des données depuis Kafka, les timestamps arrivent souvent sous forme de String. Spark les convertit alors en vrai type Timestamp pour pouvoir appliquer du windowing et gérer les événements en retard grâce au watermark.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problème majeur en streaming est la gestion des événements en retard dus aux latences réseau ou pannes : sans mécanisme adapté, l'état en mémoire de Spark pour les agrégations windowed pourrait croître indéfiniment. </a:t>
            </a:r>
          </a:p>
          <a:p>
            <a:r>
              <a:rPr lang="en-US"/>
              <a:t/>
            </a:r>
          </a:p>
          <a:p>
            <a:r>
              <a:rPr lang="en-US"/>
              <a:t>La solution est le watermark, qui définit un seuil de retard au-delà duquel les événements tardifs sont ignorés ou marqués comme "Late Arrival", permettant ainsi de fermer les fenêtres et de libérer l'état.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Spark Structured Streaming permet de bifurquer un seul flux d’entrée en deux branches logiques : une pour une vision temps réel rapide, l’autre pour des agrégations lourdes analysant les tendances, sans compromis sur cohérence ou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0.jpeg" Type="http://schemas.openxmlformats.org/officeDocument/2006/relationships/image"/><Relationship Id="rId4" Target="../media/VAG76OKAcAQ.mp4" Type="http://schemas.openxmlformats.org/officeDocument/2006/relationships/video"/><Relationship Id="rId5" Target="../media/VAG76OKAcAQ.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34290">
            <a:off x="13041598" y="6118344"/>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 id="3"/>
          <p:cNvSpPr/>
          <p:nvPr/>
        </p:nvSpPr>
        <p:spPr>
          <a:xfrm flipH="false" flipV="false" rot="0">
            <a:off x="4406590" y="5545060"/>
            <a:ext cx="9512919" cy="3858108"/>
          </a:xfrm>
          <a:custGeom>
            <a:avLst/>
            <a:gdLst/>
            <a:ahLst/>
            <a:cxnLst/>
            <a:rect r="r" b="b" t="t" l="l"/>
            <a:pathLst>
              <a:path h="3858108" w="9512919">
                <a:moveTo>
                  <a:pt x="0" y="0"/>
                </a:moveTo>
                <a:lnTo>
                  <a:pt x="9512920" y="0"/>
                </a:lnTo>
                <a:lnTo>
                  <a:pt x="9512920" y="3858109"/>
                </a:lnTo>
                <a:lnTo>
                  <a:pt x="0" y="3858109"/>
                </a:lnTo>
                <a:lnTo>
                  <a:pt x="0" y="0"/>
                </a:lnTo>
                <a:close/>
              </a:path>
            </a:pathLst>
          </a:custGeom>
          <a:blipFill>
            <a:blip r:embed="rId5"/>
            <a:stretch>
              <a:fillRect l="-65" t="0" r="-2416" b="0"/>
            </a:stretch>
          </a:blipFill>
        </p:spPr>
      </p:sp>
      <p:sp>
        <p:nvSpPr>
          <p:cNvPr name="Freeform 4" id="4"/>
          <p:cNvSpPr/>
          <p:nvPr/>
        </p:nvSpPr>
        <p:spPr>
          <a:xfrm flipH="false" flipV="false" rot="0">
            <a:off x="14841756" y="338107"/>
            <a:ext cx="3069544" cy="1381186"/>
          </a:xfrm>
          <a:custGeom>
            <a:avLst/>
            <a:gdLst/>
            <a:ahLst/>
            <a:cxnLst/>
            <a:rect r="r" b="b" t="t" l="l"/>
            <a:pathLst>
              <a:path h="1381186" w="3069544">
                <a:moveTo>
                  <a:pt x="0" y="0"/>
                </a:moveTo>
                <a:lnTo>
                  <a:pt x="3069544" y="0"/>
                </a:lnTo>
                <a:lnTo>
                  <a:pt x="3069544" y="1381186"/>
                </a:lnTo>
                <a:lnTo>
                  <a:pt x="0" y="1381186"/>
                </a:lnTo>
                <a:lnTo>
                  <a:pt x="0" y="0"/>
                </a:lnTo>
                <a:close/>
              </a:path>
            </a:pathLst>
          </a:custGeom>
          <a:blipFill>
            <a:blip r:embed="rId6"/>
            <a:stretch>
              <a:fillRect l="0" t="0" r="0" b="0"/>
            </a:stretch>
          </a:blipFill>
        </p:spPr>
      </p:sp>
      <p:sp>
        <p:nvSpPr>
          <p:cNvPr name="Freeform 5" id="5"/>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410519" y="155601"/>
            <a:ext cx="2306472" cy="2407591"/>
          </a:xfrm>
          <a:custGeom>
            <a:avLst/>
            <a:gdLst/>
            <a:ahLst/>
            <a:cxnLst/>
            <a:rect r="r" b="b" t="t" l="l"/>
            <a:pathLst>
              <a:path h="2407591" w="2306472">
                <a:moveTo>
                  <a:pt x="0" y="0"/>
                </a:moveTo>
                <a:lnTo>
                  <a:pt x="2306472" y="0"/>
                </a:lnTo>
                <a:lnTo>
                  <a:pt x="2306472" y="2407591"/>
                </a:lnTo>
                <a:lnTo>
                  <a:pt x="0" y="2407591"/>
                </a:lnTo>
                <a:lnTo>
                  <a:pt x="0" y="0"/>
                </a:lnTo>
                <a:close/>
              </a:path>
            </a:pathLst>
          </a:custGeom>
          <a:blipFill>
            <a:blip r:embed="rId7"/>
            <a:stretch>
              <a:fillRect l="0" t="0" r="0" b="0"/>
            </a:stretch>
          </a:blipFill>
        </p:spPr>
      </p:sp>
      <p:sp>
        <p:nvSpPr>
          <p:cNvPr name="TextBox 7" id="7"/>
          <p:cNvSpPr txBox="true"/>
          <p:nvPr/>
        </p:nvSpPr>
        <p:spPr>
          <a:xfrm rot="0">
            <a:off x="2162978" y="2630092"/>
            <a:ext cx="13482703" cy="2689385"/>
          </a:xfrm>
          <a:prstGeom prst="rect">
            <a:avLst/>
          </a:prstGeom>
        </p:spPr>
        <p:txBody>
          <a:bodyPr anchor="t" rtlCol="false" tIns="0" lIns="0" bIns="0" rIns="0">
            <a:spAutoFit/>
          </a:bodyPr>
          <a:lstStyle/>
          <a:p>
            <a:pPr algn="ctr">
              <a:lnSpc>
                <a:spcPts val="7166"/>
              </a:lnSpc>
            </a:pPr>
            <a:r>
              <a:rPr lang="en-US" b="true" sz="5118">
                <a:solidFill>
                  <a:srgbClr val="013D60"/>
                </a:solidFill>
                <a:latin typeface="Open Sans Bold"/>
                <a:ea typeface="Open Sans Bold"/>
                <a:cs typeface="Open Sans Bold"/>
                <a:sym typeface="Open Sans Bold"/>
              </a:rPr>
              <a:t>SURVEILLANCE DE CAPTEURS ENVIRONNEMENTAUX PAR STREAMING DE DONNÉES</a:t>
            </a:r>
          </a:p>
        </p:txBody>
      </p:sp>
      <p:sp>
        <p:nvSpPr>
          <p:cNvPr name="TextBox 8" id="8"/>
          <p:cNvSpPr txBox="true"/>
          <p:nvPr/>
        </p:nvSpPr>
        <p:spPr>
          <a:xfrm rot="0">
            <a:off x="410519" y="7369339"/>
            <a:ext cx="2767080" cy="1993900"/>
          </a:xfrm>
          <a:prstGeom prst="rect">
            <a:avLst/>
          </a:prstGeom>
        </p:spPr>
        <p:txBody>
          <a:bodyPr anchor="t" rtlCol="false" tIns="0" lIns="0" bIns="0" rIns="0">
            <a:spAutoFit/>
          </a:bodyPr>
          <a:lstStyle/>
          <a:p>
            <a:pPr algn="ctr">
              <a:lnSpc>
                <a:spcPts val="4024"/>
              </a:lnSpc>
            </a:pPr>
            <a:r>
              <a:rPr lang="en-US" sz="2499">
                <a:solidFill>
                  <a:srgbClr val="013D60"/>
                </a:solidFill>
                <a:latin typeface="Open Sans"/>
                <a:ea typeface="Open Sans"/>
                <a:cs typeface="Open Sans"/>
                <a:sym typeface="Open Sans"/>
              </a:rPr>
              <a:t>Présenté par :</a:t>
            </a:r>
          </a:p>
          <a:p>
            <a:pPr algn="ctr">
              <a:lnSpc>
                <a:spcPts val="4024"/>
              </a:lnSpc>
            </a:pPr>
            <a:r>
              <a:rPr lang="en-US" b="true" sz="2499">
                <a:solidFill>
                  <a:srgbClr val="000000"/>
                </a:solidFill>
                <a:latin typeface="Open Sans Bold"/>
                <a:ea typeface="Open Sans Bold"/>
                <a:cs typeface="Open Sans Bold"/>
                <a:sym typeface="Open Sans Bold"/>
              </a:rPr>
              <a:t>Nour Saied</a:t>
            </a:r>
          </a:p>
          <a:p>
            <a:pPr algn="ctr">
              <a:lnSpc>
                <a:spcPts val="4024"/>
              </a:lnSpc>
            </a:pPr>
            <a:r>
              <a:rPr lang="en-US" b="true" sz="2499">
                <a:solidFill>
                  <a:srgbClr val="000000"/>
                </a:solidFill>
                <a:latin typeface="Open Sans Bold"/>
                <a:ea typeface="Open Sans Bold"/>
                <a:cs typeface="Open Sans Bold"/>
                <a:sym typeface="Open Sans Bold"/>
              </a:rPr>
              <a:t>Hana Mhiri</a:t>
            </a:r>
          </a:p>
          <a:p>
            <a:pPr algn="ctr">
              <a:lnSpc>
                <a:spcPts val="4024"/>
              </a:lnSpc>
            </a:pPr>
            <a:r>
              <a:rPr lang="en-US" b="true" sz="2499">
                <a:solidFill>
                  <a:srgbClr val="000000"/>
                </a:solidFill>
                <a:latin typeface="Open Sans Bold"/>
                <a:ea typeface="Open Sans Bold"/>
                <a:cs typeface="Open Sans Bold"/>
                <a:sym typeface="Open Sans Bold"/>
              </a:rPr>
              <a:t>Yosra Ghorbel</a:t>
            </a:r>
          </a:p>
        </p:txBody>
      </p:sp>
      <p:sp>
        <p:nvSpPr>
          <p:cNvPr name="TextBox 9" id="9"/>
          <p:cNvSpPr txBox="true"/>
          <p:nvPr/>
        </p:nvSpPr>
        <p:spPr>
          <a:xfrm rot="0">
            <a:off x="13499689" y="7656934"/>
            <a:ext cx="3759611" cy="984250"/>
          </a:xfrm>
          <a:prstGeom prst="rect">
            <a:avLst/>
          </a:prstGeom>
        </p:spPr>
        <p:txBody>
          <a:bodyPr anchor="t" rtlCol="false" tIns="0" lIns="0" bIns="0" rIns="0">
            <a:spAutoFit/>
          </a:bodyPr>
          <a:lstStyle/>
          <a:p>
            <a:pPr algn="ctr">
              <a:lnSpc>
                <a:spcPts val="4024"/>
              </a:lnSpc>
            </a:pPr>
            <a:r>
              <a:rPr lang="en-US" sz="2499">
                <a:solidFill>
                  <a:srgbClr val="013D60"/>
                </a:solidFill>
                <a:latin typeface="Open Sans"/>
                <a:ea typeface="Open Sans"/>
                <a:cs typeface="Open Sans"/>
                <a:sym typeface="Open Sans"/>
              </a:rPr>
              <a:t>Encadré </a:t>
            </a:r>
            <a:r>
              <a:rPr lang="en-US" sz="2499">
                <a:solidFill>
                  <a:srgbClr val="013D60"/>
                </a:solidFill>
                <a:latin typeface="Open Sans"/>
                <a:ea typeface="Open Sans"/>
                <a:cs typeface="Open Sans"/>
                <a:sym typeface="Open Sans"/>
              </a:rPr>
              <a:t>par :</a:t>
            </a:r>
          </a:p>
          <a:p>
            <a:pPr algn="ctr">
              <a:lnSpc>
                <a:spcPts val="4024"/>
              </a:lnSpc>
            </a:pPr>
            <a:r>
              <a:rPr lang="en-US" b="true" sz="2499">
                <a:solidFill>
                  <a:srgbClr val="000000"/>
                </a:solidFill>
                <a:latin typeface="Open Sans Bold"/>
                <a:ea typeface="Open Sans Bold"/>
                <a:cs typeface="Open Sans Bold"/>
                <a:sym typeface="Open Sans Bold"/>
              </a:rPr>
              <a:t>M.Ghada Feki</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name="TextBox 11" id="11"/>
          <p:cNvSpPr txBox="true"/>
          <p:nvPr/>
        </p:nvSpPr>
        <p:spPr>
          <a:xfrm rot="0">
            <a:off x="6447461" y="9775028"/>
            <a:ext cx="5662163" cy="381627"/>
          </a:xfrm>
          <a:prstGeom prst="rect">
            <a:avLst/>
          </a:prstGeom>
        </p:spPr>
        <p:txBody>
          <a:bodyPr anchor="t" rtlCol="false" tIns="0" lIns="0" bIns="0" rIns="0">
            <a:spAutoFit/>
          </a:bodyPr>
          <a:lstStyle/>
          <a:p>
            <a:pPr algn="ctr">
              <a:lnSpc>
                <a:spcPts val="3220"/>
              </a:lnSpc>
            </a:pPr>
            <a:r>
              <a:rPr lang="en-US" b="true" sz="2000" i="true">
                <a:solidFill>
                  <a:srgbClr val="343635"/>
                </a:solidFill>
                <a:latin typeface="Open Sans Bold Italics"/>
                <a:ea typeface="Open Sans Bold Italics"/>
                <a:cs typeface="Open Sans Bold Italics"/>
                <a:sym typeface="Open Sans Bold Italics"/>
              </a:rPr>
              <a:t>Année Universitaire : 2025-2026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94132" y="3111554"/>
            <a:ext cx="6090398" cy="5934766"/>
          </a:xfrm>
          <a:custGeom>
            <a:avLst/>
            <a:gdLst/>
            <a:ahLst/>
            <a:cxnLst/>
            <a:rect r="r" b="b" t="t" l="l"/>
            <a:pathLst>
              <a:path h="5934766" w="6090398">
                <a:moveTo>
                  <a:pt x="0" y="0"/>
                </a:moveTo>
                <a:lnTo>
                  <a:pt x="6090397" y="0"/>
                </a:lnTo>
                <a:lnTo>
                  <a:pt x="6090397" y="5934766"/>
                </a:lnTo>
                <a:lnTo>
                  <a:pt x="0" y="5934766"/>
                </a:lnTo>
                <a:lnTo>
                  <a:pt x="0" y="0"/>
                </a:lnTo>
                <a:close/>
              </a:path>
            </a:pathLst>
          </a:custGeom>
          <a:blipFill>
            <a:blip r:embed="rId3"/>
            <a:stretch>
              <a:fillRect l="0" t="0" r="0" b="0"/>
            </a:stretch>
          </a:blipFill>
        </p:spPr>
      </p:sp>
      <p:sp>
        <p:nvSpPr>
          <p:cNvPr name="Freeform 3" id="3"/>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945276" y="3133780"/>
            <a:ext cx="16314024" cy="563879"/>
          </a:xfrm>
          <a:prstGeom prst="rect">
            <a:avLst/>
          </a:prstGeom>
        </p:spPr>
        <p:txBody>
          <a:bodyPr anchor="t" rtlCol="false" tIns="0" lIns="0" bIns="0" rIns="0">
            <a:spAutoFit/>
          </a:bodyPr>
          <a:lstStyle/>
          <a:p>
            <a:pPr algn="l">
              <a:lnSpc>
                <a:spcPts val="4620"/>
              </a:lnSpc>
            </a:pPr>
            <a:r>
              <a:rPr lang="en-US" sz="3300" b="true">
                <a:solidFill>
                  <a:srgbClr val="000000"/>
                </a:solidFill>
                <a:latin typeface="Canva Sans Bold"/>
                <a:ea typeface="Canva Sans Bold"/>
                <a:cs typeface="Canva Sans Bold"/>
                <a:sym typeface="Canva Sans Bold"/>
              </a:rPr>
              <a:t>Chemin A : Le Flux Brut pour une vision instantanée</a:t>
            </a:r>
          </a:p>
        </p:txBody>
      </p:sp>
      <p:sp>
        <p:nvSpPr>
          <p:cNvPr name="TextBox 5" id="5"/>
          <p:cNvSpPr txBox="true"/>
          <p:nvPr/>
        </p:nvSpPr>
        <p:spPr>
          <a:xfrm rot="0">
            <a:off x="1414662" y="4148220"/>
            <a:ext cx="10111978"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Répon</a:t>
            </a:r>
            <a:r>
              <a:rPr lang="en-US" sz="3000">
                <a:solidFill>
                  <a:srgbClr val="000000"/>
                </a:solidFill>
                <a:latin typeface="Canva Sans"/>
                <a:ea typeface="Canva Sans"/>
                <a:cs typeface="Canva Sans"/>
                <a:sym typeface="Canva Sans"/>
              </a:rPr>
              <a:t>d à la question : "</a:t>
            </a:r>
            <a:r>
              <a:rPr lang="en-US" sz="3000" i="true">
                <a:solidFill>
                  <a:srgbClr val="000000"/>
                </a:solidFill>
                <a:latin typeface="Canva Sans Italics"/>
                <a:ea typeface="Canva Sans Italics"/>
                <a:cs typeface="Canva Sans Italics"/>
                <a:sym typeface="Canva Sans Italics"/>
              </a:rPr>
              <a:t>Que se passe-t-il maintenant ?</a:t>
            </a:r>
            <a:r>
              <a:rPr lang="en-US" sz="3000">
                <a:solidFill>
                  <a:srgbClr val="000000"/>
                </a:solidFill>
                <a:latin typeface="Canva Sans"/>
                <a:ea typeface="Canva Sans"/>
                <a:cs typeface="Canva Sans"/>
                <a:sym typeface="Canva Sans"/>
              </a:rPr>
              <a:t>"</a:t>
            </a:r>
          </a:p>
        </p:txBody>
      </p:sp>
      <p:sp>
        <p:nvSpPr>
          <p:cNvPr name="TextBox 6" id="6"/>
          <p:cNvSpPr txBox="true"/>
          <p:nvPr/>
        </p:nvSpPr>
        <p:spPr>
          <a:xfrm rot="0">
            <a:off x="1028700" y="5113130"/>
            <a:ext cx="10374115" cy="37147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Objectifs</a:t>
            </a:r>
          </a:p>
          <a:p>
            <a:pPr algn="l">
              <a:lnSpc>
                <a:spcPts val="4200"/>
              </a:lnSpc>
            </a:pP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Conserver la vision la plus fidèle au temps réel.</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Visualiser l'état instantané de chaque capteur.</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Détecter immédiatement les anomalies(warning, panne).</a:t>
            </a: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name="TextBox 8" id="8"/>
          <p:cNvSpPr txBox="true"/>
          <p:nvPr/>
        </p:nvSpPr>
        <p:spPr>
          <a:xfrm rot="0">
            <a:off x="2607240" y="1467962"/>
            <a:ext cx="13790018" cy="688974"/>
          </a:xfrm>
          <a:prstGeom prst="rect">
            <a:avLst/>
          </a:prstGeom>
        </p:spPr>
        <p:txBody>
          <a:bodyPr anchor="t" rtlCol="false" tIns="0" lIns="0" bIns="0" rIns="0">
            <a:spAutoFit/>
          </a:bodyPr>
          <a:lstStyle/>
          <a:p>
            <a:pPr algn="ctr">
              <a:lnSpc>
                <a:spcPts val="5600"/>
              </a:lnSpc>
            </a:pPr>
            <a:r>
              <a:rPr lang="en-US" sz="4000" b="true">
                <a:solidFill>
                  <a:srgbClr val="DCBA82"/>
                </a:solidFill>
                <a:latin typeface="Canva Sans Bold"/>
                <a:ea typeface="Canva Sans Bold"/>
                <a:cs typeface="Canva Sans Bold"/>
                <a:sym typeface="Canva Sans Bold"/>
              </a:rPr>
              <a:t>4.2 La Bifurcation, deux chemins pour deux objectifs</a:t>
            </a:r>
          </a:p>
        </p:txBody>
      </p:sp>
      <p:sp>
        <p:nvSpPr>
          <p:cNvPr name="TextBox 9" id="9"/>
          <p:cNvSpPr txBox="true"/>
          <p:nvPr/>
        </p:nvSpPr>
        <p:spPr>
          <a:xfrm rot="0">
            <a:off x="741392" y="544513"/>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4.Traitement en streaming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28617" y="2953242"/>
            <a:ext cx="6116767" cy="5921770"/>
          </a:xfrm>
          <a:custGeom>
            <a:avLst/>
            <a:gdLst/>
            <a:ahLst/>
            <a:cxnLst/>
            <a:rect r="r" b="b" t="t" l="l"/>
            <a:pathLst>
              <a:path h="5921770" w="6116767">
                <a:moveTo>
                  <a:pt x="0" y="0"/>
                </a:moveTo>
                <a:lnTo>
                  <a:pt x="6116768" y="0"/>
                </a:lnTo>
                <a:lnTo>
                  <a:pt x="6116768" y="5921769"/>
                </a:lnTo>
                <a:lnTo>
                  <a:pt x="0" y="5921769"/>
                </a:lnTo>
                <a:lnTo>
                  <a:pt x="0" y="0"/>
                </a:lnTo>
                <a:close/>
              </a:path>
            </a:pathLst>
          </a:custGeom>
          <a:blipFill>
            <a:blip r:embed="rId3"/>
            <a:stretch>
              <a:fillRect l="0" t="0" r="0" b="0"/>
            </a:stretch>
          </a:blipFill>
        </p:spPr>
      </p:sp>
      <p:sp>
        <p:nvSpPr>
          <p:cNvPr name="Freeform 3" id="3"/>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945276" y="3289154"/>
            <a:ext cx="8880800" cy="1127125"/>
          </a:xfrm>
          <a:prstGeom prst="rect">
            <a:avLst/>
          </a:prstGeom>
        </p:spPr>
        <p:txBody>
          <a:bodyPr anchor="t" rtlCol="false" tIns="0" lIns="0" bIns="0" rIns="0">
            <a:spAutoFit/>
          </a:bodyPr>
          <a:lstStyle/>
          <a:p>
            <a:pPr algn="l">
              <a:lnSpc>
                <a:spcPts val="4549"/>
              </a:lnSpc>
            </a:pPr>
            <a:r>
              <a:rPr lang="en-US" sz="3249" b="true">
                <a:solidFill>
                  <a:srgbClr val="000000"/>
                </a:solidFill>
                <a:latin typeface="Canva Sans Bold"/>
                <a:ea typeface="Canva Sans Bold"/>
                <a:cs typeface="Canva Sans Bold"/>
                <a:sym typeface="Canva Sans Bold"/>
              </a:rPr>
              <a:t>Chemin B : Le Flux Agrégé pour l'analyse des tendances grâce au </a:t>
            </a:r>
            <a:r>
              <a:rPr lang="en-US" sz="3249" b="true">
                <a:solidFill>
                  <a:srgbClr val="FF3131"/>
                </a:solidFill>
                <a:latin typeface="Canva Sans Bold"/>
                <a:ea typeface="Canva Sans Bold"/>
                <a:cs typeface="Canva Sans Bold"/>
                <a:sym typeface="Canva Sans Bold"/>
              </a:rPr>
              <a:t>Fenêtrage</a:t>
            </a:r>
            <a:r>
              <a:rPr lang="en-US" sz="3249" b="true">
                <a:solidFill>
                  <a:srgbClr val="000000"/>
                </a:solidFill>
                <a:latin typeface="Canva Sans Bold"/>
                <a:ea typeface="Canva Sans Bold"/>
                <a:cs typeface="Canva Sans Bold"/>
                <a:sym typeface="Canva Sans Bold"/>
              </a:rPr>
              <a:t> </a:t>
            </a:r>
          </a:p>
        </p:txBody>
      </p:sp>
      <p:sp>
        <p:nvSpPr>
          <p:cNvPr name="TextBox 5" id="5"/>
          <p:cNvSpPr txBox="true"/>
          <p:nvPr/>
        </p:nvSpPr>
        <p:spPr>
          <a:xfrm rot="0">
            <a:off x="1583829" y="4673455"/>
            <a:ext cx="8920401" cy="5143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ea typeface="Canva Sans"/>
                <a:cs typeface="Canva Sans"/>
                <a:sym typeface="Canva Sans"/>
              </a:rPr>
              <a:t>Répon</a:t>
            </a:r>
            <a:r>
              <a:rPr lang="en-US" sz="3000">
                <a:solidFill>
                  <a:srgbClr val="000000"/>
                </a:solidFill>
                <a:latin typeface="Canva Sans"/>
                <a:ea typeface="Canva Sans"/>
                <a:cs typeface="Canva Sans"/>
                <a:sym typeface="Canva Sans"/>
              </a:rPr>
              <a:t>d à la question : "</a:t>
            </a:r>
            <a:r>
              <a:rPr lang="en-US" sz="3000" i="true">
                <a:solidFill>
                  <a:srgbClr val="000000"/>
                </a:solidFill>
                <a:latin typeface="Canva Sans Italics"/>
                <a:ea typeface="Canva Sans Italics"/>
                <a:cs typeface="Canva Sans Italics"/>
                <a:sym typeface="Canva Sans Italics"/>
              </a:rPr>
              <a:t>Quelle est la tendance ?</a:t>
            </a:r>
            <a:r>
              <a:rPr lang="en-US" sz="3000">
                <a:solidFill>
                  <a:srgbClr val="000000"/>
                </a:solidFill>
                <a:latin typeface="Canva Sans"/>
                <a:ea typeface="Canva Sans"/>
                <a:cs typeface="Canva Sans"/>
                <a:sym typeface="Canva Sans"/>
              </a:rPr>
              <a:t>"</a:t>
            </a:r>
          </a:p>
        </p:txBody>
      </p:sp>
      <p:sp>
        <p:nvSpPr>
          <p:cNvPr name="TextBox 6" id="6"/>
          <p:cNvSpPr txBox="true"/>
          <p:nvPr/>
        </p:nvSpPr>
        <p:spPr>
          <a:xfrm rot="0">
            <a:off x="1028700" y="5473554"/>
            <a:ext cx="10374115" cy="42481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Objectifs</a:t>
            </a:r>
          </a:p>
          <a:p>
            <a:pPr algn="l">
              <a:lnSpc>
                <a:spcPts val="4200"/>
              </a:lnSpc>
            </a:pP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Réduir</a:t>
            </a:r>
            <a:r>
              <a:rPr lang="en-US" sz="3000">
                <a:solidFill>
                  <a:srgbClr val="000000"/>
                </a:solidFill>
                <a:latin typeface="Canva Sans"/>
                <a:ea typeface="Canva Sans"/>
                <a:cs typeface="Canva Sans"/>
                <a:sym typeface="Canva Sans"/>
              </a:rPr>
              <a:t>e le bruit et la volatilité des mesures.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Fournir des indicateurs stables et interprétables.</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Analyser l'évolution des métriques sur le long terme.</a:t>
            </a:r>
          </a:p>
          <a:p>
            <a:pPr algn="l">
              <a:lnSpc>
                <a:spcPts val="4200"/>
              </a:lnSpc>
            </a:pPr>
          </a:p>
          <a:p>
            <a:pPr algn="l">
              <a:lnSpc>
                <a:spcPts val="4200"/>
              </a:lnSpc>
            </a:pPr>
          </a:p>
          <a:p>
            <a:pPr algn="l">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name="TextBox 8" id="8"/>
          <p:cNvSpPr txBox="true"/>
          <p:nvPr/>
        </p:nvSpPr>
        <p:spPr>
          <a:xfrm rot="0">
            <a:off x="2607240" y="1467962"/>
            <a:ext cx="13790018" cy="688974"/>
          </a:xfrm>
          <a:prstGeom prst="rect">
            <a:avLst/>
          </a:prstGeom>
        </p:spPr>
        <p:txBody>
          <a:bodyPr anchor="t" rtlCol="false" tIns="0" lIns="0" bIns="0" rIns="0">
            <a:spAutoFit/>
          </a:bodyPr>
          <a:lstStyle/>
          <a:p>
            <a:pPr algn="ctr">
              <a:lnSpc>
                <a:spcPts val="5600"/>
              </a:lnSpc>
            </a:pPr>
            <a:r>
              <a:rPr lang="en-US" sz="4000" b="true">
                <a:solidFill>
                  <a:srgbClr val="DCBA82"/>
                </a:solidFill>
                <a:latin typeface="Canva Sans Bold"/>
                <a:ea typeface="Canva Sans Bold"/>
                <a:cs typeface="Canva Sans Bold"/>
                <a:sym typeface="Canva Sans Bold"/>
              </a:rPr>
              <a:t>4.2 La Bifurcation, deux chemins pour deux objectifs</a:t>
            </a:r>
          </a:p>
        </p:txBody>
      </p:sp>
      <p:sp>
        <p:nvSpPr>
          <p:cNvPr name="TextBox 9" id="9"/>
          <p:cNvSpPr txBox="true"/>
          <p:nvPr/>
        </p:nvSpPr>
        <p:spPr>
          <a:xfrm rot="0">
            <a:off x="741392" y="544513"/>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4.Traitement en streaming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44549" y="2875430"/>
            <a:ext cx="9946357" cy="5813968"/>
          </a:xfrm>
          <a:custGeom>
            <a:avLst/>
            <a:gdLst/>
            <a:ahLst/>
            <a:cxnLst/>
            <a:rect r="r" b="b" t="t" l="l"/>
            <a:pathLst>
              <a:path h="5813968" w="9946357">
                <a:moveTo>
                  <a:pt x="0" y="0"/>
                </a:moveTo>
                <a:lnTo>
                  <a:pt x="9946357" y="0"/>
                </a:lnTo>
                <a:lnTo>
                  <a:pt x="9946357" y="5813968"/>
                </a:lnTo>
                <a:lnTo>
                  <a:pt x="0" y="5813968"/>
                </a:lnTo>
                <a:lnTo>
                  <a:pt x="0" y="0"/>
                </a:lnTo>
                <a:close/>
              </a:path>
            </a:pathLst>
          </a:custGeom>
          <a:blipFill>
            <a:blip r:embed="rId3"/>
            <a:stretch>
              <a:fillRect l="0" t="0" r="0" b="0"/>
            </a:stretch>
          </a:blipFill>
        </p:spPr>
      </p:sp>
      <p:sp>
        <p:nvSpPr>
          <p:cNvPr name="Freeform 3" id="3"/>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21671" y="3820673"/>
            <a:ext cx="6365859" cy="3439273"/>
          </a:xfrm>
          <a:custGeom>
            <a:avLst/>
            <a:gdLst/>
            <a:ahLst/>
            <a:cxnLst/>
            <a:rect r="r" b="b" t="t" l="l"/>
            <a:pathLst>
              <a:path h="3439273" w="6365859">
                <a:moveTo>
                  <a:pt x="0" y="0"/>
                </a:moveTo>
                <a:lnTo>
                  <a:pt x="6365860" y="0"/>
                </a:lnTo>
                <a:lnTo>
                  <a:pt x="6365860" y="3439273"/>
                </a:lnTo>
                <a:lnTo>
                  <a:pt x="0" y="3439273"/>
                </a:lnTo>
                <a:lnTo>
                  <a:pt x="0" y="0"/>
                </a:lnTo>
                <a:close/>
              </a:path>
            </a:pathLst>
          </a:custGeom>
          <a:blipFill>
            <a:blip r:embed="rId6"/>
            <a:stretch>
              <a:fillRect l="0" t="0" r="0" b="0"/>
            </a:stretch>
          </a:blipFill>
        </p:spPr>
      </p:sp>
      <p:sp>
        <p:nvSpPr>
          <p:cNvPr name="Freeform 5" id="5"/>
          <p:cNvSpPr/>
          <p:nvPr/>
        </p:nvSpPr>
        <p:spPr>
          <a:xfrm flipH="false" flipV="false" rot="0">
            <a:off x="7973913" y="2047871"/>
            <a:ext cx="1609431" cy="1655120"/>
          </a:xfrm>
          <a:custGeom>
            <a:avLst/>
            <a:gdLst/>
            <a:ahLst/>
            <a:cxnLst/>
            <a:rect r="r" b="b" t="t" l="l"/>
            <a:pathLst>
              <a:path h="1655120" w="1609431">
                <a:moveTo>
                  <a:pt x="0" y="0"/>
                </a:moveTo>
                <a:lnTo>
                  <a:pt x="1609432" y="0"/>
                </a:lnTo>
                <a:lnTo>
                  <a:pt x="1609432" y="1655119"/>
                </a:lnTo>
                <a:lnTo>
                  <a:pt x="0" y="1655119"/>
                </a:lnTo>
                <a:lnTo>
                  <a:pt x="0" y="0"/>
                </a:lnTo>
                <a:close/>
              </a:path>
            </a:pathLst>
          </a:custGeom>
          <a:blipFill>
            <a:blip r:embed="rId7"/>
            <a:stretch>
              <a:fillRect l="-47059" t="-14052" r="-48950" b="-12934"/>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name="TextBox 7" id="7"/>
          <p:cNvSpPr txBox="true"/>
          <p:nvPr/>
        </p:nvSpPr>
        <p:spPr>
          <a:xfrm rot="0">
            <a:off x="789314" y="608330"/>
            <a:ext cx="16390191" cy="811530"/>
          </a:xfrm>
          <a:prstGeom prst="rect">
            <a:avLst/>
          </a:prstGeom>
        </p:spPr>
        <p:txBody>
          <a:bodyPr anchor="t" rtlCol="false" tIns="0" lIns="0" bIns="0" rIns="0">
            <a:spAutoFit/>
          </a:bodyPr>
          <a:lstStyle/>
          <a:p>
            <a:pPr algn="l">
              <a:lnSpc>
                <a:spcPts val="6720"/>
              </a:lnSpc>
            </a:pPr>
            <a:r>
              <a:rPr lang="en-US" sz="4800" b="true">
                <a:solidFill>
                  <a:srgbClr val="013D60"/>
                </a:solidFill>
                <a:latin typeface="Canva Sans Bold"/>
                <a:ea typeface="Canva Sans Bold"/>
                <a:cs typeface="Canva Sans Bold"/>
                <a:sym typeface="Canva Sans Bold"/>
              </a:rPr>
              <a:t>5. Stockage structuré dans PostgreSQL</a:t>
            </a:r>
          </a:p>
        </p:txBody>
      </p:sp>
      <p:sp>
        <p:nvSpPr>
          <p:cNvPr name="TextBox 8" id="8"/>
          <p:cNvSpPr txBox="true"/>
          <p:nvPr/>
        </p:nvSpPr>
        <p:spPr>
          <a:xfrm rot="0">
            <a:off x="503738" y="1760876"/>
            <a:ext cx="8274891" cy="2483815"/>
          </a:xfrm>
          <a:prstGeom prst="rect">
            <a:avLst/>
          </a:prstGeom>
        </p:spPr>
        <p:txBody>
          <a:bodyPr anchor="t" rtlCol="false" tIns="0" lIns="0" bIns="0" rIns="0">
            <a:spAutoFit/>
          </a:bodyPr>
          <a:lstStyle/>
          <a:p>
            <a:pPr algn="l">
              <a:lnSpc>
                <a:spcPts val="3796"/>
              </a:lnSpc>
            </a:pPr>
          </a:p>
          <a:p>
            <a:pPr algn="l" marL="647700" indent="-323850" lvl="1">
              <a:lnSpc>
                <a:spcPts val="4200"/>
              </a:lnSpc>
              <a:buFont typeface="Arial"/>
              <a:buChar char="•"/>
            </a:pPr>
            <a:r>
              <a:rPr lang="en-US" b="true" sz="3000">
                <a:solidFill>
                  <a:srgbClr val="000000"/>
                </a:solidFill>
                <a:latin typeface="Canva Sans Bold"/>
                <a:ea typeface="Canva Sans Bold"/>
                <a:cs typeface="Canva Sans Bold"/>
                <a:sym typeface="Canva Sans Bold"/>
              </a:rPr>
              <a:t>P</a:t>
            </a:r>
            <a:r>
              <a:rPr lang="en-US" b="true" sz="3000">
                <a:solidFill>
                  <a:srgbClr val="000000"/>
                </a:solidFill>
                <a:latin typeface="Canva Sans Bold"/>
                <a:ea typeface="Canva Sans Bold"/>
                <a:cs typeface="Canva Sans Bold"/>
                <a:sym typeface="Canva Sans Bold"/>
              </a:rPr>
              <a:t>ostgreSQL</a:t>
            </a:r>
            <a:r>
              <a:rPr lang="en-US" sz="3000">
                <a:solidFill>
                  <a:srgbClr val="000000"/>
                </a:solidFill>
                <a:latin typeface="Canva Sans"/>
                <a:ea typeface="Canva Sans"/>
                <a:cs typeface="Canva Sans"/>
                <a:sym typeface="Canva Sans"/>
              </a:rPr>
              <a:t> sert de couche de persistance fiable et performante.</a:t>
            </a:r>
          </a:p>
          <a:p>
            <a:pPr algn="l">
              <a:lnSpc>
                <a:spcPts val="3796"/>
              </a:lnSpc>
            </a:pPr>
          </a:p>
          <a:p>
            <a:pPr algn="l">
              <a:lnSpc>
                <a:spcPts val="3796"/>
              </a:lnSpc>
            </a:pPr>
          </a:p>
        </p:txBody>
      </p:sp>
      <p:sp>
        <p:nvSpPr>
          <p:cNvPr name="TextBox 9" id="9"/>
          <p:cNvSpPr txBox="true"/>
          <p:nvPr/>
        </p:nvSpPr>
        <p:spPr>
          <a:xfrm rot="0">
            <a:off x="503738" y="7237940"/>
            <a:ext cx="9248289" cy="3127858"/>
          </a:xfrm>
          <a:prstGeom prst="rect">
            <a:avLst/>
          </a:prstGeom>
        </p:spPr>
        <p:txBody>
          <a:bodyPr anchor="t" rtlCol="false" tIns="0" lIns="0" bIns="0" rIns="0">
            <a:spAutoFit/>
          </a:bodyPr>
          <a:lstStyle/>
          <a:p>
            <a:pPr algn="l">
              <a:lnSpc>
                <a:spcPts val="3796"/>
              </a:lnSpc>
            </a:pPr>
          </a:p>
          <a:p>
            <a:pPr algn="l" marL="647700" indent="-323850" lvl="1">
              <a:lnSpc>
                <a:spcPts val="4200"/>
              </a:lnSpc>
              <a:buFont typeface="Arial"/>
              <a:buChar char="•"/>
            </a:pPr>
            <a:r>
              <a:rPr lang="en-US" b="true" sz="3000">
                <a:solidFill>
                  <a:srgbClr val="000000"/>
                </a:solidFill>
                <a:latin typeface="Canva Sans Bold"/>
                <a:ea typeface="Canva Sans Bold"/>
                <a:cs typeface="Canva Sans Bold"/>
                <a:sym typeface="Canva Sans Bold"/>
              </a:rPr>
              <a:t>Avantages du ch</a:t>
            </a:r>
            <a:r>
              <a:rPr lang="en-US" b="true" sz="3000">
                <a:solidFill>
                  <a:srgbClr val="000000"/>
                </a:solidFill>
                <a:latin typeface="Canva Sans Bold"/>
                <a:ea typeface="Canva Sans Bold"/>
                <a:cs typeface="Canva Sans Bold"/>
                <a:sym typeface="Canva Sans Bold"/>
              </a:rPr>
              <a:t>oix </a:t>
            </a:r>
            <a:r>
              <a:rPr lang="en-US" sz="3000">
                <a:solidFill>
                  <a:srgbClr val="000000"/>
                </a:solidFill>
                <a:latin typeface="Canva Sans"/>
                <a:ea typeface="Canva Sans"/>
                <a:cs typeface="Canva Sans"/>
                <a:sym typeface="Canva Sans"/>
              </a:rPr>
              <a:t>  :  Requêtes SQL simples, intégration directe avec les outils de Bl et de visualisation comme Streamlit, séparation claire des logiques analytiques.</a:t>
            </a:r>
          </a:p>
          <a:p>
            <a:pPr algn="l">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name="Freeform 4" id="4"/>
          <p:cNvSpPr/>
          <p:nvPr/>
        </p:nvSpPr>
        <p:spPr>
          <a:xfrm flipH="false" flipV="false" rot="0">
            <a:off x="4762" y="0"/>
            <a:ext cx="18288000" cy="9814757"/>
          </a:xfrm>
          <a:custGeom>
            <a:avLst/>
            <a:gdLst/>
            <a:ahLst/>
            <a:cxnLst/>
            <a:rect r="r" b="b" t="t" l="l"/>
            <a:pathLst>
              <a:path h="9814757" w="18288000">
                <a:moveTo>
                  <a:pt x="0" y="0"/>
                </a:moveTo>
                <a:lnTo>
                  <a:pt x="18288000" y="0"/>
                </a:lnTo>
                <a:lnTo>
                  <a:pt x="18288000" y="9814757"/>
                </a:lnTo>
                <a:lnTo>
                  <a:pt x="0" y="9814757"/>
                </a:lnTo>
                <a:lnTo>
                  <a:pt x="0" y="0"/>
                </a:lnTo>
                <a:close/>
              </a:path>
            </a:pathLst>
          </a:custGeom>
          <a:blipFill>
            <a:blip r:embed="rId3"/>
            <a:stretch>
              <a:fillRect l="-5700" t="-238" r="0" b="-11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 id="3"/>
          <p:cNvSpPr txBox="true"/>
          <p:nvPr/>
        </p:nvSpPr>
        <p:spPr>
          <a:xfrm rot="0">
            <a:off x="869109" y="919004"/>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6. Visualisation </a:t>
            </a: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name="TextBox 6" id="6"/>
          <p:cNvSpPr txBox="true"/>
          <p:nvPr/>
        </p:nvSpPr>
        <p:spPr>
          <a:xfrm rot="0">
            <a:off x="1028700" y="2091215"/>
            <a:ext cx="15320700" cy="1581150"/>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L'interface est scin</a:t>
            </a:r>
            <a:r>
              <a:rPr lang="en-US" sz="3000">
                <a:solidFill>
                  <a:srgbClr val="000000"/>
                </a:solidFill>
                <a:latin typeface="Canva Sans"/>
                <a:ea typeface="Canva Sans"/>
                <a:cs typeface="Canva Sans"/>
                <a:sym typeface="Canva Sans"/>
              </a:rPr>
              <a:t>dée en deux vues distinctes, reflétant parfaitement les deux chemins de notre pipeline.</a:t>
            </a:r>
          </a:p>
          <a:p>
            <a:pPr algn="just">
              <a:lnSpc>
                <a:spcPts val="4200"/>
              </a:lnSpc>
            </a:pPr>
          </a:p>
        </p:txBody>
      </p:sp>
      <p:sp>
        <p:nvSpPr>
          <p:cNvPr name="Freeform 7" id="7"/>
          <p:cNvSpPr/>
          <p:nvPr/>
        </p:nvSpPr>
        <p:spPr>
          <a:xfrm flipH="false" flipV="false" rot="0">
            <a:off x="3558567" y="3727332"/>
            <a:ext cx="11180392" cy="5530968"/>
          </a:xfrm>
          <a:custGeom>
            <a:avLst/>
            <a:gdLst/>
            <a:ahLst/>
            <a:cxnLst/>
            <a:rect r="r" b="b" t="t" l="l"/>
            <a:pathLst>
              <a:path h="5530968" w="11180392">
                <a:moveTo>
                  <a:pt x="0" y="0"/>
                </a:moveTo>
                <a:lnTo>
                  <a:pt x="11180391" y="0"/>
                </a:lnTo>
                <a:lnTo>
                  <a:pt x="11180391" y="5530968"/>
                </a:lnTo>
                <a:lnTo>
                  <a:pt x="0" y="5530968"/>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821399" y="462037"/>
            <a:ext cx="16645202" cy="9362926"/>
          </a:xfrm>
          <a:prstGeom prst="rect">
            <a:avLst/>
          </a:prstGeom>
        </p:spPr>
      </p:pic>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 id="3"/>
          <p:cNvSpPr/>
          <p:nvPr/>
        </p:nvSpPr>
        <p:spPr>
          <a:xfrm flipH="false" flipV="false" rot="0">
            <a:off x="2610772" y="2319409"/>
            <a:ext cx="13066455" cy="7578544"/>
          </a:xfrm>
          <a:custGeom>
            <a:avLst/>
            <a:gdLst/>
            <a:ahLst/>
            <a:cxnLst/>
            <a:rect r="r" b="b" t="t" l="l"/>
            <a:pathLst>
              <a:path h="7578544" w="13066455">
                <a:moveTo>
                  <a:pt x="0" y="0"/>
                </a:moveTo>
                <a:lnTo>
                  <a:pt x="13066456" y="0"/>
                </a:lnTo>
                <a:lnTo>
                  <a:pt x="13066456" y="7578544"/>
                </a:lnTo>
                <a:lnTo>
                  <a:pt x="0" y="7578544"/>
                </a:lnTo>
                <a:lnTo>
                  <a:pt x="0" y="0"/>
                </a:lnTo>
                <a:close/>
              </a:path>
            </a:pathLst>
          </a:custGeom>
          <a:blipFill>
            <a:blip r:embed="rId5"/>
            <a:stretch>
              <a:fillRect l="0" t="0" r="0" b="0"/>
            </a:stretch>
          </a:blipFill>
        </p:spPr>
      </p:sp>
      <p:sp>
        <p:nvSpPr>
          <p:cNvPr name="TextBox 4" id="4"/>
          <p:cNvSpPr txBox="true"/>
          <p:nvPr/>
        </p:nvSpPr>
        <p:spPr>
          <a:xfrm rot="0">
            <a:off x="869109" y="919004"/>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7.Perspectives &amp; Conclusion </a:t>
            </a:r>
          </a:p>
        </p:txBody>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22405" y="4214897"/>
            <a:ext cx="5843189" cy="5704619"/>
            <a:chOff x="0" y="0"/>
            <a:chExt cx="7790919" cy="7606159"/>
          </a:xfrm>
        </p:grpSpPr>
        <p:sp>
          <p:nvSpPr>
            <p:cNvPr name="Freeform 3" id="3"/>
            <p:cNvSpPr/>
            <p:nvPr/>
          </p:nvSpPr>
          <p:spPr>
            <a:xfrm flipH="false" flipV="false" rot="0">
              <a:off x="0" y="1183851"/>
              <a:ext cx="7790919" cy="6422308"/>
            </a:xfrm>
            <a:custGeom>
              <a:avLst/>
              <a:gdLst/>
              <a:ahLst/>
              <a:cxnLst/>
              <a:rect r="r" b="b" t="t" l="l"/>
              <a:pathLst>
                <a:path h="6422308" w="7790919">
                  <a:moveTo>
                    <a:pt x="0" y="0"/>
                  </a:moveTo>
                  <a:lnTo>
                    <a:pt x="7790919" y="0"/>
                  </a:lnTo>
                  <a:lnTo>
                    <a:pt x="7790919" y="6422308"/>
                  </a:lnTo>
                  <a:lnTo>
                    <a:pt x="0" y="6422308"/>
                  </a:lnTo>
                  <a:lnTo>
                    <a:pt x="0" y="0"/>
                  </a:lnTo>
                  <a:close/>
                </a:path>
              </a:pathLst>
            </a:custGeom>
            <a:blipFill>
              <a:blip r:embed="rId2"/>
              <a:stretch>
                <a:fillRect l="-284404" t="-233368" r="-155549" b="-379"/>
              </a:stretch>
            </a:blipFill>
          </p:spPr>
        </p:sp>
        <p:sp>
          <p:nvSpPr>
            <p:cNvPr name="Freeform 4" id="4"/>
            <p:cNvSpPr/>
            <p:nvPr/>
          </p:nvSpPr>
          <p:spPr>
            <a:xfrm flipH="false" flipV="false" rot="0">
              <a:off x="2259946" y="0"/>
              <a:ext cx="3271028" cy="1832581"/>
            </a:xfrm>
            <a:custGeom>
              <a:avLst/>
              <a:gdLst/>
              <a:ahLst/>
              <a:cxnLst/>
              <a:rect r="r" b="b" t="t" l="l"/>
              <a:pathLst>
                <a:path h="1832581" w="3271028">
                  <a:moveTo>
                    <a:pt x="0" y="0"/>
                  </a:moveTo>
                  <a:lnTo>
                    <a:pt x="3271027" y="0"/>
                  </a:lnTo>
                  <a:lnTo>
                    <a:pt x="3271027" y="1832581"/>
                  </a:lnTo>
                  <a:lnTo>
                    <a:pt x="0" y="1832581"/>
                  </a:lnTo>
                  <a:lnTo>
                    <a:pt x="0" y="0"/>
                  </a:lnTo>
                  <a:close/>
                </a:path>
              </a:pathLst>
            </a:custGeom>
            <a:blipFill>
              <a:blip r:embed="rId2"/>
              <a:stretch>
                <a:fillRect l="-378815" t="-340892" r="-202232" b="-178496"/>
              </a:stretch>
            </a:blipFill>
          </p:spPr>
        </p:sp>
      </p:gr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name="Freeform 6" id="6"/>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 id="7"/>
          <p:cNvSpPr txBox="true"/>
          <p:nvPr/>
        </p:nvSpPr>
        <p:spPr>
          <a:xfrm rot="0">
            <a:off x="0" y="2518988"/>
            <a:ext cx="19357676" cy="1127744"/>
          </a:xfrm>
          <a:prstGeom prst="rect">
            <a:avLst/>
          </a:prstGeom>
        </p:spPr>
        <p:txBody>
          <a:bodyPr anchor="t" rtlCol="false" tIns="0" lIns="0" bIns="0" rIns="0">
            <a:spAutoFit/>
          </a:bodyPr>
          <a:lstStyle/>
          <a:p>
            <a:pPr algn="ctr">
              <a:lnSpc>
                <a:spcPts val="9240"/>
              </a:lnSpc>
            </a:pPr>
            <a:r>
              <a:rPr lang="en-US" b="true" sz="6600">
                <a:solidFill>
                  <a:srgbClr val="013D60"/>
                </a:solidFill>
                <a:latin typeface="Canva Sans Bold"/>
                <a:ea typeface="Canva Sans Bold"/>
                <a:cs typeface="Canva Sans Bold"/>
                <a:sym typeface="Canva Sans Bold"/>
              </a:rPr>
              <a:t>MERCI POUR VOTRE ATTENTION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12737" y="402907"/>
            <a:ext cx="1810941" cy="1127761"/>
          </a:xfrm>
          <a:prstGeom prst="rect">
            <a:avLst/>
          </a:prstGeom>
        </p:spPr>
        <p:txBody>
          <a:bodyPr anchor="t" rtlCol="false" tIns="0" lIns="0" bIns="0" rIns="0">
            <a:spAutoFit/>
          </a:bodyPr>
          <a:lstStyle/>
          <a:p>
            <a:pPr algn="ctr">
              <a:lnSpc>
                <a:spcPts val="9239"/>
              </a:lnSpc>
            </a:pPr>
            <a:r>
              <a:rPr lang="en-US" sz="6599" b="true">
                <a:solidFill>
                  <a:srgbClr val="013D60"/>
                </a:solidFill>
                <a:latin typeface="Canva Sans Bold"/>
                <a:ea typeface="Canva Sans Bold"/>
                <a:cs typeface="Canva Sans Bold"/>
                <a:sym typeface="Canva Sans Bold"/>
              </a:rPr>
              <a:t>Plan</a:t>
            </a:r>
          </a:p>
        </p:txBody>
      </p:sp>
      <p:grpSp>
        <p:nvGrpSpPr>
          <p:cNvPr name="Group 3" id="3"/>
          <p:cNvGrpSpPr/>
          <p:nvPr/>
        </p:nvGrpSpPr>
        <p:grpSpPr>
          <a:xfrm rot="0">
            <a:off x="1423084" y="1656621"/>
            <a:ext cx="6418126" cy="799869"/>
            <a:chOff x="0" y="0"/>
            <a:chExt cx="8557501" cy="1066492"/>
          </a:xfrm>
        </p:grpSpPr>
        <p:sp>
          <p:nvSpPr>
            <p:cNvPr name="Freeform 4" id="4"/>
            <p:cNvSpPr/>
            <p:nvPr/>
          </p:nvSpPr>
          <p:spPr>
            <a:xfrm flipH="false" flipV="false" rot="0">
              <a:off x="0" y="0"/>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7501" y="235087"/>
              <a:ext cx="706674" cy="7066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51479" y="340530"/>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1</a:t>
              </a:r>
            </a:p>
          </p:txBody>
        </p:sp>
        <p:sp>
          <p:nvSpPr>
            <p:cNvPr name="TextBox 9" id="9"/>
            <p:cNvSpPr txBox="true"/>
            <p:nvPr/>
          </p:nvSpPr>
          <p:spPr>
            <a:xfrm rot="0">
              <a:off x="1518459" y="334752"/>
              <a:ext cx="7039042" cy="731740"/>
            </a:xfrm>
            <a:prstGeom prst="rect">
              <a:avLst/>
            </a:prstGeom>
          </p:spPr>
          <p:txBody>
            <a:bodyPr anchor="t" rtlCol="false" tIns="0" lIns="0" bIns="0" rIns="0">
              <a:spAutoFit/>
            </a:bodyPr>
            <a:lstStyle/>
            <a:p>
              <a:pPr algn="l">
                <a:lnSpc>
                  <a:spcPts val="3981"/>
                </a:lnSpc>
              </a:pPr>
              <a:r>
                <a:rPr lang="en-US" sz="3981" b="true">
                  <a:solidFill>
                    <a:srgbClr val="000000"/>
                  </a:solidFill>
                  <a:latin typeface="Canva Sans Medium"/>
                  <a:ea typeface="Canva Sans Medium"/>
                  <a:cs typeface="Canva Sans Medium"/>
                  <a:sym typeface="Canva Sans Medium"/>
                </a:rPr>
                <a:t>Contexte &amp; Objectifs</a:t>
              </a:r>
            </a:p>
          </p:txBody>
        </p:sp>
      </p:grpSp>
      <p:grpSp>
        <p:nvGrpSpPr>
          <p:cNvPr name="Group 10" id="10"/>
          <p:cNvGrpSpPr/>
          <p:nvPr/>
        </p:nvGrpSpPr>
        <p:grpSpPr>
          <a:xfrm rot="0">
            <a:off x="1423084" y="2780341"/>
            <a:ext cx="7467108" cy="799869"/>
            <a:chOff x="0" y="0"/>
            <a:chExt cx="9956144" cy="1066492"/>
          </a:xfrm>
        </p:grpSpPr>
        <p:sp>
          <p:nvSpPr>
            <p:cNvPr name="Freeform 11" id="11"/>
            <p:cNvSpPr/>
            <p:nvPr/>
          </p:nvSpPr>
          <p:spPr>
            <a:xfrm flipH="false" flipV="false" rot="0">
              <a:off x="0" y="0"/>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97501" y="235087"/>
              <a:ext cx="706674" cy="7066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51479" y="340530"/>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2</a:t>
              </a:r>
            </a:p>
          </p:txBody>
        </p:sp>
        <p:sp>
          <p:nvSpPr>
            <p:cNvPr name="TextBox 16" id="16"/>
            <p:cNvSpPr txBox="true"/>
            <p:nvPr/>
          </p:nvSpPr>
          <p:spPr>
            <a:xfrm rot="0">
              <a:off x="1518459" y="275133"/>
              <a:ext cx="8437686" cy="791359"/>
            </a:xfrm>
            <a:prstGeom prst="rect">
              <a:avLst/>
            </a:prstGeom>
          </p:spPr>
          <p:txBody>
            <a:bodyPr anchor="t" rtlCol="false" tIns="0" lIns="0" bIns="0" rIns="0">
              <a:spAutoFit/>
            </a:bodyPr>
            <a:lstStyle/>
            <a:p>
              <a:pPr algn="l">
                <a:lnSpc>
                  <a:spcPts val="4698"/>
                </a:lnSpc>
              </a:pPr>
              <a:r>
                <a:rPr lang="en-US" sz="3981" b="true">
                  <a:solidFill>
                    <a:srgbClr val="000000"/>
                  </a:solidFill>
                  <a:latin typeface="Canva Sans Medium"/>
                  <a:ea typeface="Canva Sans Medium"/>
                  <a:cs typeface="Canva Sans Medium"/>
                  <a:sym typeface="Canva Sans Medium"/>
                </a:rPr>
                <a:t>Architecture du Pipeline</a:t>
              </a:r>
            </a:p>
          </p:txBody>
        </p:sp>
      </p:grpSp>
      <p:grpSp>
        <p:nvGrpSpPr>
          <p:cNvPr name="Group 17" id="17"/>
          <p:cNvGrpSpPr/>
          <p:nvPr/>
        </p:nvGrpSpPr>
        <p:grpSpPr>
          <a:xfrm rot="0">
            <a:off x="1423084" y="3961210"/>
            <a:ext cx="11606259" cy="841226"/>
            <a:chOff x="0" y="0"/>
            <a:chExt cx="15475012" cy="1121635"/>
          </a:xfrm>
        </p:grpSpPr>
        <p:sp>
          <p:nvSpPr>
            <p:cNvPr name="Freeform 18" id="18"/>
            <p:cNvSpPr/>
            <p:nvPr/>
          </p:nvSpPr>
          <p:spPr>
            <a:xfrm flipH="false" flipV="false" rot="0">
              <a:off x="0" y="0"/>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197501" y="235087"/>
              <a:ext cx="706674" cy="7066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351479" y="340530"/>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3</a:t>
              </a:r>
            </a:p>
          </p:txBody>
        </p:sp>
        <p:sp>
          <p:nvSpPr>
            <p:cNvPr name="TextBox 23" id="23"/>
            <p:cNvSpPr txBox="true"/>
            <p:nvPr/>
          </p:nvSpPr>
          <p:spPr>
            <a:xfrm rot="0">
              <a:off x="1518459" y="330276"/>
              <a:ext cx="13956554" cy="791359"/>
            </a:xfrm>
            <a:prstGeom prst="rect">
              <a:avLst/>
            </a:prstGeom>
          </p:spPr>
          <p:txBody>
            <a:bodyPr anchor="t" rtlCol="false" tIns="0" lIns="0" bIns="0" rIns="0">
              <a:spAutoFit/>
            </a:bodyPr>
            <a:lstStyle/>
            <a:p>
              <a:pPr algn="l">
                <a:lnSpc>
                  <a:spcPts val="4698"/>
                </a:lnSpc>
              </a:pPr>
              <a:r>
                <a:rPr lang="en-US" sz="3981" b="true">
                  <a:solidFill>
                    <a:srgbClr val="000000"/>
                  </a:solidFill>
                  <a:latin typeface="Canva Sans Medium"/>
                  <a:ea typeface="Canva Sans Medium"/>
                  <a:cs typeface="Canva Sans Medium"/>
                  <a:sym typeface="Canva Sans Medium"/>
                </a:rPr>
                <a:t>Ingestion &amp; La Naissance de la Donnée</a:t>
              </a:r>
            </a:p>
          </p:txBody>
        </p:sp>
      </p:grpSp>
      <p:grpSp>
        <p:nvGrpSpPr>
          <p:cNvPr name="Group 24" id="24"/>
          <p:cNvGrpSpPr/>
          <p:nvPr/>
        </p:nvGrpSpPr>
        <p:grpSpPr>
          <a:xfrm rot="0">
            <a:off x="1423084" y="5267946"/>
            <a:ext cx="10407609" cy="799869"/>
            <a:chOff x="0" y="0"/>
            <a:chExt cx="13876812" cy="1066492"/>
          </a:xfrm>
        </p:grpSpPr>
        <p:sp>
          <p:nvSpPr>
            <p:cNvPr name="Freeform 25" id="25"/>
            <p:cNvSpPr/>
            <p:nvPr/>
          </p:nvSpPr>
          <p:spPr>
            <a:xfrm flipH="false" flipV="false" rot="0">
              <a:off x="0" y="0"/>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6" id="26"/>
            <p:cNvGrpSpPr/>
            <p:nvPr/>
          </p:nvGrpSpPr>
          <p:grpSpPr>
            <a:xfrm rot="0">
              <a:off x="197501" y="235087"/>
              <a:ext cx="706674" cy="70667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l">
                  <a:lnSpc>
                    <a:spcPts val="2659"/>
                  </a:lnSpc>
                </a:pPr>
              </a:p>
            </p:txBody>
          </p:sp>
        </p:grpSp>
        <p:sp>
          <p:nvSpPr>
            <p:cNvPr name="TextBox 29" id="29"/>
            <p:cNvSpPr txBox="true"/>
            <p:nvPr/>
          </p:nvSpPr>
          <p:spPr>
            <a:xfrm rot="0">
              <a:off x="351479" y="340530"/>
              <a:ext cx="398717" cy="497137"/>
            </a:xfrm>
            <a:prstGeom prst="rect">
              <a:avLst/>
            </a:prstGeom>
          </p:spPr>
          <p:txBody>
            <a:bodyPr anchor="t" rtlCol="false" tIns="0" lIns="0" bIns="0" rIns="0">
              <a:spAutoFit/>
            </a:bodyPr>
            <a:lstStyle/>
            <a:p>
              <a:pPr algn="l">
                <a:lnSpc>
                  <a:spcPts val="2679"/>
                </a:lnSpc>
              </a:pPr>
              <a:r>
                <a:rPr lang="en-US" sz="2679" b="true">
                  <a:solidFill>
                    <a:srgbClr val="EAC3FF"/>
                  </a:solidFill>
                  <a:latin typeface="Arimo Bold"/>
                  <a:ea typeface="Arimo Bold"/>
                  <a:cs typeface="Arimo Bold"/>
                  <a:sym typeface="Arimo Bold"/>
                </a:rPr>
                <a:t>4</a:t>
              </a:r>
            </a:p>
          </p:txBody>
        </p:sp>
        <p:sp>
          <p:nvSpPr>
            <p:cNvPr name="TextBox 30" id="30"/>
            <p:cNvSpPr txBox="true"/>
            <p:nvPr/>
          </p:nvSpPr>
          <p:spPr>
            <a:xfrm rot="0">
              <a:off x="1518459" y="219867"/>
              <a:ext cx="12358353" cy="791359"/>
            </a:xfrm>
            <a:prstGeom prst="rect">
              <a:avLst/>
            </a:prstGeom>
          </p:spPr>
          <p:txBody>
            <a:bodyPr anchor="t" rtlCol="false" tIns="0" lIns="0" bIns="0" rIns="0">
              <a:spAutoFit/>
            </a:bodyPr>
            <a:lstStyle/>
            <a:p>
              <a:pPr algn="l">
                <a:lnSpc>
                  <a:spcPts val="4698"/>
                </a:lnSpc>
              </a:pPr>
              <a:r>
                <a:rPr lang="en-US" sz="3981" b="true">
                  <a:solidFill>
                    <a:srgbClr val="000000"/>
                  </a:solidFill>
                  <a:latin typeface="Canva Sans Medium"/>
                  <a:ea typeface="Canva Sans Medium"/>
                  <a:cs typeface="Canva Sans Medium"/>
                  <a:sym typeface="Canva Sans Medium"/>
                </a:rPr>
                <a:t>Stratégie Traitement en streaming</a:t>
              </a:r>
            </a:p>
          </p:txBody>
        </p:sp>
      </p:grpSp>
      <p:sp>
        <p:nvSpPr>
          <p:cNvPr name="TextBox 31" id="31"/>
          <p:cNvSpPr txBox="true"/>
          <p:nvPr/>
        </p:nvSpPr>
        <p:spPr>
          <a:xfrm rot="0">
            <a:off x="10018915" y="8521380"/>
            <a:ext cx="9525" cy="580390"/>
          </a:xfrm>
          <a:prstGeom prst="rect">
            <a:avLst/>
          </a:prstGeom>
        </p:spPr>
        <p:txBody>
          <a:bodyPr anchor="t" rtlCol="false" tIns="0" lIns="0" bIns="0" rIns="0">
            <a:spAutoFit/>
          </a:bodyPr>
          <a:lstStyle/>
          <a:p>
            <a:pPr algn="ctr">
              <a:lnSpc>
                <a:spcPts val="4759"/>
              </a:lnSpc>
              <a:spcBef>
                <a:spcPct val="0"/>
              </a:spcBef>
            </a:pPr>
          </a:p>
        </p:txBody>
      </p:sp>
      <p:grpSp>
        <p:nvGrpSpPr>
          <p:cNvPr name="Group 32" id="32"/>
          <p:cNvGrpSpPr/>
          <p:nvPr/>
        </p:nvGrpSpPr>
        <p:grpSpPr>
          <a:xfrm rot="0">
            <a:off x="1423084" y="6314526"/>
            <a:ext cx="7914371" cy="1008371"/>
            <a:chOff x="0" y="0"/>
            <a:chExt cx="10552495" cy="1344494"/>
          </a:xfrm>
        </p:grpSpPr>
        <p:sp>
          <p:nvSpPr>
            <p:cNvPr name="TextBox 33" id="33"/>
            <p:cNvSpPr txBox="true"/>
            <p:nvPr/>
          </p:nvSpPr>
          <p:spPr>
            <a:xfrm rot="0">
              <a:off x="544488" y="-66675"/>
              <a:ext cx="12700" cy="751628"/>
            </a:xfrm>
            <a:prstGeom prst="rect">
              <a:avLst/>
            </a:prstGeom>
          </p:spPr>
          <p:txBody>
            <a:bodyPr anchor="t" rtlCol="false" tIns="0" lIns="0" bIns="0" rIns="0">
              <a:spAutoFit/>
            </a:bodyPr>
            <a:lstStyle/>
            <a:p>
              <a:pPr algn="ctr">
                <a:lnSpc>
                  <a:spcPts val="4759"/>
                </a:lnSpc>
                <a:spcBef>
                  <a:spcPct val="0"/>
                </a:spcBef>
              </a:pPr>
            </a:p>
          </p:txBody>
        </p:sp>
        <p:sp>
          <p:nvSpPr>
            <p:cNvPr name="Freeform 34" id="34"/>
            <p:cNvSpPr/>
            <p:nvPr/>
          </p:nvSpPr>
          <p:spPr>
            <a:xfrm flipH="false" flipV="false" rot="0">
              <a:off x="0" y="278002"/>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197501" y="513089"/>
              <a:ext cx="706674" cy="70667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351479" y="618532"/>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5</a:t>
              </a:r>
            </a:p>
          </p:txBody>
        </p:sp>
        <p:sp>
          <p:nvSpPr>
            <p:cNvPr name="TextBox 39" id="39"/>
            <p:cNvSpPr txBox="true"/>
            <p:nvPr/>
          </p:nvSpPr>
          <p:spPr>
            <a:xfrm rot="0">
              <a:off x="1518459" y="475509"/>
              <a:ext cx="9034037" cy="791359"/>
            </a:xfrm>
            <a:prstGeom prst="rect">
              <a:avLst/>
            </a:prstGeom>
          </p:spPr>
          <p:txBody>
            <a:bodyPr anchor="t" rtlCol="false" tIns="0" lIns="0" bIns="0" rIns="0">
              <a:spAutoFit/>
            </a:bodyPr>
            <a:lstStyle/>
            <a:p>
              <a:pPr algn="l">
                <a:lnSpc>
                  <a:spcPts val="4698"/>
                </a:lnSpc>
              </a:pPr>
              <a:r>
                <a:rPr lang="en-US" sz="3981" b="true">
                  <a:solidFill>
                    <a:srgbClr val="000000"/>
                  </a:solidFill>
                  <a:latin typeface="Canva Sans Medium"/>
                  <a:ea typeface="Canva Sans Medium"/>
                  <a:cs typeface="Canva Sans Medium"/>
                  <a:sym typeface="Canva Sans Medium"/>
                </a:rPr>
                <a:t>Stockage </a:t>
              </a:r>
            </a:p>
          </p:txBody>
        </p:sp>
      </p:grpSp>
      <p:sp>
        <p:nvSpPr>
          <p:cNvPr name="TextBox 40" id="40"/>
          <p:cNvSpPr txBox="true"/>
          <p:nvPr/>
        </p:nvSpPr>
        <p:spPr>
          <a:xfrm rot="0">
            <a:off x="3944891" y="7562888"/>
            <a:ext cx="9525" cy="580390"/>
          </a:xfrm>
          <a:prstGeom prst="rect">
            <a:avLst/>
          </a:prstGeom>
        </p:spPr>
        <p:txBody>
          <a:bodyPr anchor="t" rtlCol="false" tIns="0" lIns="0" bIns="0" rIns="0">
            <a:spAutoFit/>
          </a:bodyPr>
          <a:lstStyle/>
          <a:p>
            <a:pPr algn="ctr">
              <a:lnSpc>
                <a:spcPts val="4759"/>
              </a:lnSpc>
              <a:spcBef>
                <a:spcPct val="0"/>
              </a:spcBef>
            </a:pPr>
          </a:p>
        </p:txBody>
      </p:sp>
      <p:grpSp>
        <p:nvGrpSpPr>
          <p:cNvPr name="Group 41" id="41"/>
          <p:cNvGrpSpPr/>
          <p:nvPr/>
        </p:nvGrpSpPr>
        <p:grpSpPr>
          <a:xfrm rot="0">
            <a:off x="1423084" y="7569607"/>
            <a:ext cx="5055087" cy="1174978"/>
            <a:chOff x="0" y="0"/>
            <a:chExt cx="6740116" cy="1566637"/>
          </a:xfrm>
        </p:grpSpPr>
        <p:sp>
          <p:nvSpPr>
            <p:cNvPr name="TextBox 42" id="42"/>
            <p:cNvSpPr txBox="true"/>
            <p:nvPr/>
          </p:nvSpPr>
          <p:spPr>
            <a:xfrm rot="0">
              <a:off x="544488" y="-66675"/>
              <a:ext cx="12700" cy="751628"/>
            </a:xfrm>
            <a:prstGeom prst="rect">
              <a:avLst/>
            </a:prstGeom>
          </p:spPr>
          <p:txBody>
            <a:bodyPr anchor="t" rtlCol="false" tIns="0" lIns="0" bIns="0" rIns="0">
              <a:spAutoFit/>
            </a:bodyPr>
            <a:lstStyle/>
            <a:p>
              <a:pPr algn="ctr">
                <a:lnSpc>
                  <a:spcPts val="4759"/>
                </a:lnSpc>
                <a:spcBef>
                  <a:spcPct val="0"/>
                </a:spcBef>
              </a:pPr>
            </a:p>
          </p:txBody>
        </p:sp>
        <p:sp>
          <p:nvSpPr>
            <p:cNvPr name="Freeform 43" id="43"/>
            <p:cNvSpPr/>
            <p:nvPr/>
          </p:nvSpPr>
          <p:spPr>
            <a:xfrm flipH="false" flipV="false" rot="0">
              <a:off x="0" y="175284"/>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4" id="44"/>
            <p:cNvGrpSpPr/>
            <p:nvPr/>
          </p:nvGrpSpPr>
          <p:grpSpPr>
            <a:xfrm rot="0">
              <a:off x="197501" y="410371"/>
              <a:ext cx="706674" cy="70667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351479" y="515814"/>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6</a:t>
              </a:r>
            </a:p>
          </p:txBody>
        </p:sp>
        <p:sp>
          <p:nvSpPr>
            <p:cNvPr name="TextBox 48" id="48"/>
            <p:cNvSpPr txBox="true"/>
            <p:nvPr/>
          </p:nvSpPr>
          <p:spPr>
            <a:xfrm rot="0">
              <a:off x="1518459" y="553914"/>
              <a:ext cx="5221658" cy="731740"/>
            </a:xfrm>
            <a:prstGeom prst="rect">
              <a:avLst/>
            </a:prstGeom>
          </p:spPr>
          <p:txBody>
            <a:bodyPr anchor="t" rtlCol="false" tIns="0" lIns="0" bIns="0" rIns="0">
              <a:spAutoFit/>
            </a:bodyPr>
            <a:lstStyle/>
            <a:p>
              <a:pPr algn="l">
                <a:lnSpc>
                  <a:spcPts val="3981"/>
                </a:lnSpc>
              </a:pPr>
              <a:r>
                <a:rPr lang="en-US" sz="3981" b="true">
                  <a:solidFill>
                    <a:srgbClr val="000000"/>
                  </a:solidFill>
                  <a:latin typeface="Canva Sans Medium"/>
                  <a:ea typeface="Canva Sans Medium"/>
                  <a:cs typeface="Canva Sans Medium"/>
                  <a:sym typeface="Canva Sans Medium"/>
                </a:rPr>
                <a:t>Visualisation</a:t>
              </a:r>
            </a:p>
          </p:txBody>
        </p:sp>
        <p:sp>
          <p:nvSpPr>
            <p:cNvPr name="TextBox 49" id="49"/>
            <p:cNvSpPr txBox="true"/>
            <p:nvPr/>
          </p:nvSpPr>
          <p:spPr>
            <a:xfrm rot="0">
              <a:off x="544488" y="815009"/>
              <a:ext cx="12700" cy="751628"/>
            </a:xfrm>
            <a:prstGeom prst="rect">
              <a:avLst/>
            </a:prstGeom>
          </p:spPr>
          <p:txBody>
            <a:bodyPr anchor="t" rtlCol="false" tIns="0" lIns="0" bIns="0" rIns="0">
              <a:spAutoFit/>
            </a:bodyPr>
            <a:lstStyle/>
            <a:p>
              <a:pPr algn="ctr">
                <a:lnSpc>
                  <a:spcPts val="4759"/>
                </a:lnSpc>
                <a:spcBef>
                  <a:spcPct val="0"/>
                </a:spcBef>
              </a:pPr>
            </a:p>
          </p:txBody>
        </p:sp>
      </p:grpSp>
      <p:sp>
        <p:nvSpPr>
          <p:cNvPr name="Freeform 50" id="50"/>
          <p:cNvSpPr/>
          <p:nvPr/>
        </p:nvSpPr>
        <p:spPr>
          <a:xfrm flipH="false" flipV="false" rot="5400000">
            <a:off x="11047033" y="3831040"/>
            <a:ext cx="8750590" cy="2931448"/>
          </a:xfrm>
          <a:custGeom>
            <a:avLst/>
            <a:gdLst/>
            <a:ahLst/>
            <a:cxnLst/>
            <a:rect r="r" b="b" t="t" l="l"/>
            <a:pathLst>
              <a:path h="2931448" w="8750590">
                <a:moveTo>
                  <a:pt x="0" y="0"/>
                </a:moveTo>
                <a:lnTo>
                  <a:pt x="8750590" y="0"/>
                </a:lnTo>
                <a:lnTo>
                  <a:pt x="8750590" y="2931448"/>
                </a:lnTo>
                <a:lnTo>
                  <a:pt x="0" y="29314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1" id="51"/>
          <p:cNvSpPr txBox="true"/>
          <p:nvPr/>
        </p:nvSpPr>
        <p:spPr>
          <a:xfrm rot="0">
            <a:off x="1831450" y="8521380"/>
            <a:ext cx="9525" cy="580390"/>
          </a:xfrm>
          <a:prstGeom prst="rect">
            <a:avLst/>
          </a:prstGeom>
        </p:spPr>
        <p:txBody>
          <a:bodyPr anchor="t" rtlCol="false" tIns="0" lIns="0" bIns="0" rIns="0">
            <a:spAutoFit/>
          </a:bodyPr>
          <a:lstStyle/>
          <a:p>
            <a:pPr algn="ctr">
              <a:lnSpc>
                <a:spcPts val="4759"/>
              </a:lnSpc>
              <a:spcBef>
                <a:spcPct val="0"/>
              </a:spcBef>
            </a:pPr>
          </a:p>
        </p:txBody>
      </p:sp>
      <p:grpSp>
        <p:nvGrpSpPr>
          <p:cNvPr name="Group 52" id="52"/>
          <p:cNvGrpSpPr/>
          <p:nvPr/>
        </p:nvGrpSpPr>
        <p:grpSpPr>
          <a:xfrm rot="0">
            <a:off x="1423084" y="8839282"/>
            <a:ext cx="8622905" cy="832778"/>
            <a:chOff x="0" y="0"/>
            <a:chExt cx="11497207" cy="1110370"/>
          </a:xfrm>
        </p:grpSpPr>
        <p:sp>
          <p:nvSpPr>
            <p:cNvPr name="Freeform 53" id="53"/>
            <p:cNvSpPr/>
            <p:nvPr/>
          </p:nvSpPr>
          <p:spPr>
            <a:xfrm flipH="false" flipV="false" rot="0">
              <a:off x="0" y="0"/>
              <a:ext cx="1101676" cy="1066492"/>
            </a:xfrm>
            <a:custGeom>
              <a:avLst/>
              <a:gdLst/>
              <a:ahLst/>
              <a:cxnLst/>
              <a:rect r="r" b="b" t="t" l="l"/>
              <a:pathLst>
                <a:path h="1066492" w="1101676">
                  <a:moveTo>
                    <a:pt x="0" y="0"/>
                  </a:moveTo>
                  <a:lnTo>
                    <a:pt x="1101676" y="0"/>
                  </a:lnTo>
                  <a:lnTo>
                    <a:pt x="1101676" y="1066492"/>
                  </a:lnTo>
                  <a:lnTo>
                    <a:pt x="0" y="1066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4" id="54"/>
            <p:cNvGrpSpPr/>
            <p:nvPr/>
          </p:nvGrpSpPr>
          <p:grpSpPr>
            <a:xfrm rot="0">
              <a:off x="197501" y="235087"/>
              <a:ext cx="706674" cy="70667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91A4"/>
              </a:solidFill>
            </p:spPr>
          </p:sp>
          <p:sp>
            <p:nvSpPr>
              <p:cNvPr name="TextBox 56" id="5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351479" y="340530"/>
              <a:ext cx="398717" cy="500093"/>
            </a:xfrm>
            <a:prstGeom prst="rect">
              <a:avLst/>
            </a:prstGeom>
          </p:spPr>
          <p:txBody>
            <a:bodyPr anchor="t" rtlCol="false" tIns="0" lIns="0" bIns="0" rIns="0">
              <a:spAutoFit/>
            </a:bodyPr>
            <a:lstStyle/>
            <a:p>
              <a:pPr algn="ctr">
                <a:lnSpc>
                  <a:spcPts val="2679"/>
                </a:lnSpc>
              </a:pPr>
              <a:r>
                <a:rPr lang="en-US" b="true" sz="2679">
                  <a:solidFill>
                    <a:srgbClr val="EAC3FF"/>
                  </a:solidFill>
                  <a:latin typeface="Arimo Bold"/>
                  <a:ea typeface="Arimo Bold"/>
                  <a:cs typeface="Arimo Bold"/>
                  <a:sym typeface="Arimo Bold"/>
                </a:rPr>
                <a:t>7</a:t>
              </a:r>
            </a:p>
          </p:txBody>
        </p:sp>
        <p:sp>
          <p:nvSpPr>
            <p:cNvPr name="TextBox 58" id="58"/>
            <p:cNvSpPr txBox="true"/>
            <p:nvPr/>
          </p:nvSpPr>
          <p:spPr>
            <a:xfrm rot="0">
              <a:off x="1518459" y="378630"/>
              <a:ext cx="9978748" cy="731740"/>
            </a:xfrm>
            <a:prstGeom prst="rect">
              <a:avLst/>
            </a:prstGeom>
          </p:spPr>
          <p:txBody>
            <a:bodyPr anchor="t" rtlCol="false" tIns="0" lIns="0" bIns="0" rIns="0">
              <a:spAutoFit/>
            </a:bodyPr>
            <a:lstStyle/>
            <a:p>
              <a:pPr algn="l">
                <a:lnSpc>
                  <a:spcPts val="3981"/>
                </a:lnSpc>
              </a:pPr>
              <a:r>
                <a:rPr lang="en-US" sz="3981" b="true">
                  <a:solidFill>
                    <a:srgbClr val="000000"/>
                  </a:solidFill>
                  <a:latin typeface="Canva Sans Medium"/>
                  <a:ea typeface="Canva Sans Medium"/>
                  <a:cs typeface="Canva Sans Medium"/>
                  <a:sym typeface="Canva Sans Medium"/>
                </a:rPr>
                <a:t>Perspectives &amp; Conclusion</a:t>
              </a:r>
            </a:p>
          </p:txBody>
        </p:sp>
      </p:grpSp>
      <p:sp>
        <p:nvSpPr>
          <p:cNvPr name="TextBox 59" id="5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name="Freeform 60" id="60"/>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92171" y="3981735"/>
            <a:ext cx="6503658" cy="6036888"/>
          </a:xfrm>
          <a:custGeom>
            <a:avLst/>
            <a:gdLst/>
            <a:ahLst/>
            <a:cxnLst/>
            <a:rect r="r" b="b" t="t" l="l"/>
            <a:pathLst>
              <a:path h="6036888" w="6503658">
                <a:moveTo>
                  <a:pt x="0" y="0"/>
                </a:moveTo>
                <a:lnTo>
                  <a:pt x="6503658" y="0"/>
                </a:lnTo>
                <a:lnTo>
                  <a:pt x="6503658" y="6036888"/>
                </a:lnTo>
                <a:lnTo>
                  <a:pt x="0" y="6036888"/>
                </a:lnTo>
                <a:lnTo>
                  <a:pt x="0" y="0"/>
                </a:lnTo>
                <a:close/>
              </a:path>
            </a:pathLst>
          </a:custGeom>
          <a:blipFill>
            <a:blip r:embed="rId3"/>
            <a:stretch>
              <a:fillRect l="0" t="0" r="0" b="0"/>
            </a:stretch>
          </a:blipFill>
        </p:spPr>
      </p:sp>
      <p:sp>
        <p:nvSpPr>
          <p:cNvPr name="Freeform 3" id="3"/>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869109" y="919004"/>
            <a:ext cx="9139238"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1.Contexte &amp; Objectifs</a:t>
            </a:r>
          </a:p>
        </p:txBody>
      </p:sp>
      <p:sp>
        <p:nvSpPr>
          <p:cNvPr name="TextBox 5" id="5"/>
          <p:cNvSpPr txBox="true"/>
          <p:nvPr/>
        </p:nvSpPr>
        <p:spPr>
          <a:xfrm rot="0">
            <a:off x="935784" y="2139474"/>
            <a:ext cx="17259300" cy="21145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a:ea typeface="Canva Sans"/>
                <a:cs typeface="Canva Sans"/>
                <a:sym typeface="Canva Sans"/>
              </a:rPr>
              <a:t>Les capteurs environnementaux génèrent un volume c</a:t>
            </a:r>
            <a:r>
              <a:rPr lang="en-US" sz="3000">
                <a:solidFill>
                  <a:srgbClr val="000000"/>
                </a:solidFill>
                <a:latin typeface="Canva Sans"/>
                <a:ea typeface="Canva Sans"/>
                <a:cs typeface="Canva Sans"/>
                <a:sym typeface="Canva Sans"/>
              </a:rPr>
              <a:t>onstant de mesures critiques : température,humidité, CO2, état de la batterie ... </a:t>
            </a:r>
          </a:p>
          <a:p>
            <a:pPr algn="l">
              <a:lnSpc>
                <a:spcPts val="4200"/>
              </a:lnSpc>
              <a:spcBef>
                <a:spcPct val="0"/>
              </a:spcBef>
            </a:pPr>
            <a:r>
              <a:rPr lang="en-US" sz="3000">
                <a:solidFill>
                  <a:srgbClr val="000000"/>
                </a:solidFill>
                <a:latin typeface="Canva Sans"/>
                <a:ea typeface="Canva Sans"/>
                <a:cs typeface="Canva Sans"/>
                <a:sym typeface="Canva Sans"/>
              </a:rPr>
              <a:t>L'enjeu est de transformer ce flux incessant en informations </a:t>
            </a:r>
            <a:r>
              <a:rPr lang="en-US" sz="3000">
                <a:solidFill>
                  <a:srgbClr val="000000"/>
                </a:solidFill>
                <a:latin typeface="Canva Sans"/>
                <a:ea typeface="Canva Sans"/>
                <a:cs typeface="Canva Sans"/>
                <a:sym typeface="Canva Sans"/>
              </a:rPr>
              <a:t>exploitables.</a:t>
            </a:r>
          </a:p>
          <a:p>
            <a:pPr algn="ctr">
              <a:lnSpc>
                <a:spcPts val="4200"/>
              </a:lnSpc>
              <a:spcBef>
                <a:spcPct val="0"/>
              </a:spcBef>
            </a:pP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550203" y="5105454"/>
            <a:ext cx="9525" cy="580390"/>
          </a:xfrm>
          <a:prstGeom prst="rect">
            <a:avLst/>
          </a:prstGeom>
        </p:spPr>
        <p:txBody>
          <a:bodyPr anchor="t" rtlCol="false" tIns="0" lIns="0" bIns="0" rIns="0">
            <a:spAutoFit/>
          </a:bodyPr>
          <a:lstStyle/>
          <a:p>
            <a:pPr algn="ctr">
              <a:lnSpc>
                <a:spcPts val="4759"/>
              </a:lnSpc>
              <a:spcBef>
                <a:spcPct val="0"/>
              </a:spcBef>
            </a:pPr>
          </a:p>
        </p:txBody>
      </p:sp>
      <p:sp>
        <p:nvSpPr>
          <p:cNvPr name="Freeform 3" id="3"/>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763070" y="923925"/>
            <a:ext cx="9139238"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1.Contexte &amp; Objectifs</a:t>
            </a:r>
          </a:p>
        </p:txBody>
      </p:sp>
      <p:sp>
        <p:nvSpPr>
          <p:cNvPr name="TextBox 5" id="5"/>
          <p:cNvSpPr txBox="true"/>
          <p:nvPr/>
        </p:nvSpPr>
        <p:spPr>
          <a:xfrm rot="0">
            <a:off x="7550203" y="5669545"/>
            <a:ext cx="9525" cy="580390"/>
          </a:xfrm>
          <a:prstGeom prst="rect">
            <a:avLst/>
          </a:prstGeom>
        </p:spPr>
        <p:txBody>
          <a:bodyPr anchor="t" rtlCol="false" tIns="0" lIns="0" bIns="0" rIns="0">
            <a:spAutoFit/>
          </a:bodyPr>
          <a:lstStyle/>
          <a:p>
            <a:pPr algn="ctr">
              <a:lnSpc>
                <a:spcPts val="4759"/>
              </a:lnSpc>
              <a:spcBef>
                <a:spcPct val="0"/>
              </a:spcBef>
            </a:pPr>
          </a:p>
        </p:txBody>
      </p:sp>
      <p:sp>
        <p:nvSpPr>
          <p:cNvPr name="TextBox 6" id="6"/>
          <p:cNvSpPr txBox="true"/>
          <p:nvPr/>
        </p:nvSpPr>
        <p:spPr>
          <a:xfrm rot="0">
            <a:off x="2539312" y="2764632"/>
            <a:ext cx="7756565"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Traiter les données en temps réel.</a:t>
            </a:r>
          </a:p>
          <a:p>
            <a:pPr algn="just">
              <a:lnSpc>
                <a:spcPts val="4759"/>
              </a:lnSpc>
              <a:spcBef>
                <a:spcPct val="0"/>
              </a:spcBef>
            </a:pPr>
          </a:p>
        </p:txBody>
      </p:sp>
      <p:sp>
        <p:nvSpPr>
          <p:cNvPr name="TextBox 7" id="7"/>
          <p:cNvSpPr txBox="true"/>
          <p:nvPr/>
        </p:nvSpPr>
        <p:spPr>
          <a:xfrm rot="0">
            <a:off x="2539312" y="4064159"/>
            <a:ext cx="14042172"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Détecter les anomalies(warnings,</a:t>
            </a:r>
            <a:r>
              <a:rPr lang="en-US" sz="3399">
                <a:solidFill>
                  <a:srgbClr val="000000"/>
                </a:solidFill>
                <a:latin typeface="Canva Sans"/>
                <a:ea typeface="Canva Sans"/>
                <a:cs typeface="Canva Sans"/>
                <a:sym typeface="Canva Sans"/>
              </a:rPr>
              <a:t>pannes) instantanément.</a:t>
            </a:r>
          </a:p>
          <a:p>
            <a:pPr algn="just">
              <a:lnSpc>
                <a:spcPts val="4759"/>
              </a:lnSpc>
              <a:spcBef>
                <a:spcPct val="0"/>
              </a:spcBef>
            </a:pPr>
          </a:p>
        </p:txBody>
      </p:sp>
      <p:sp>
        <p:nvSpPr>
          <p:cNvPr name="TextBox 8" id="8"/>
          <p:cNvSpPr txBox="true"/>
          <p:nvPr/>
        </p:nvSpPr>
        <p:spPr>
          <a:xfrm rot="0">
            <a:off x="2539312" y="5616640"/>
            <a:ext cx="12869807" cy="580390"/>
          </a:xfrm>
          <a:prstGeom prst="rect">
            <a:avLst/>
          </a:prstGeom>
        </p:spPr>
        <p:txBody>
          <a:bodyPr anchor="t" rtlCol="false" tIns="0" lIns="0" bIns="0" rIns="0">
            <a:spAutoFit/>
          </a:bodyPr>
          <a:lstStyle/>
          <a:p>
            <a:pPr algn="just" marL="734059" indent="-367030" lvl="1">
              <a:lnSpc>
                <a:spcPts val="4759"/>
              </a:lnSpc>
              <a:spcBef>
                <a:spcPct val="0"/>
              </a:spcBef>
              <a:buFont typeface="Arial"/>
              <a:buChar char="•"/>
            </a:pPr>
            <a:r>
              <a:rPr lang="en-US" sz="3399">
                <a:solidFill>
                  <a:srgbClr val="000000"/>
                </a:solidFill>
                <a:latin typeface="Canva Sans"/>
                <a:ea typeface="Canva Sans"/>
                <a:cs typeface="Canva Sans"/>
                <a:sym typeface="Canva Sans"/>
              </a:rPr>
              <a:t>Agréger les mesures pour analyser les </a:t>
            </a:r>
            <a:r>
              <a:rPr lang="en-US" sz="3399">
                <a:solidFill>
                  <a:srgbClr val="000000"/>
                </a:solidFill>
                <a:latin typeface="Canva Sans"/>
                <a:ea typeface="Canva Sans"/>
                <a:cs typeface="Canva Sans"/>
                <a:sym typeface="Canva Sans"/>
              </a:rPr>
              <a:t>tendances.</a:t>
            </a:r>
          </a:p>
        </p:txBody>
      </p:sp>
      <p:sp>
        <p:nvSpPr>
          <p:cNvPr name="TextBox 9" id="9"/>
          <p:cNvSpPr txBox="true"/>
          <p:nvPr/>
        </p:nvSpPr>
        <p:spPr>
          <a:xfrm rot="0">
            <a:off x="2539312" y="7163817"/>
            <a:ext cx="8820056"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Stocker les résultats de manière fiable.</a:t>
            </a:r>
          </a:p>
        </p:txBody>
      </p:sp>
      <p:sp>
        <p:nvSpPr>
          <p:cNvPr name="TextBox 10" id="10"/>
          <p:cNvSpPr txBox="true"/>
          <p:nvPr/>
        </p:nvSpPr>
        <p:spPr>
          <a:xfrm rot="0">
            <a:off x="2539312" y="8709538"/>
            <a:ext cx="20142331" cy="580390"/>
          </a:xfrm>
          <a:prstGeom prst="rect">
            <a:avLst/>
          </a:prstGeom>
        </p:spPr>
        <p:txBody>
          <a:bodyPr anchor="t" rtlCol="false" tIns="0" lIns="0" bIns="0" rIns="0">
            <a:spAutoFit/>
          </a:bodyPr>
          <a:lstStyle/>
          <a:p>
            <a:pPr algn="l" marL="734059" indent="-367030" lvl="1">
              <a:lnSpc>
                <a:spcPts val="4759"/>
              </a:lnSpc>
              <a:spcBef>
                <a:spcPct val="0"/>
              </a:spcBef>
              <a:buFont typeface="Arial"/>
              <a:buChar char="•"/>
            </a:pPr>
            <a:r>
              <a:rPr lang="en-US" sz="3399">
                <a:solidFill>
                  <a:srgbClr val="000000"/>
                </a:solidFill>
                <a:latin typeface="Canva Sans"/>
                <a:ea typeface="Canva Sans"/>
                <a:cs typeface="Canva Sans"/>
                <a:sym typeface="Canva Sans"/>
              </a:rPr>
              <a:t>Visualiser l'ensemble via un dashboard </a:t>
            </a:r>
            <a:r>
              <a:rPr lang="en-US" sz="3399">
                <a:solidFill>
                  <a:srgbClr val="000000"/>
                </a:solidFill>
                <a:latin typeface="Canva Sans"/>
                <a:ea typeface="Canva Sans"/>
                <a:cs typeface="Canva Sans"/>
                <a:sym typeface="Canva Sans"/>
              </a:rPr>
              <a:t>interactif.</a:t>
            </a:r>
          </a:p>
        </p:txBody>
      </p:sp>
      <p:sp>
        <p:nvSpPr>
          <p:cNvPr name="Freeform 11" id="11"/>
          <p:cNvSpPr/>
          <p:nvPr/>
        </p:nvSpPr>
        <p:spPr>
          <a:xfrm flipH="false" flipV="false" rot="0">
            <a:off x="1676400" y="2831307"/>
            <a:ext cx="1332182" cy="881591"/>
          </a:xfrm>
          <a:custGeom>
            <a:avLst/>
            <a:gdLst/>
            <a:ahLst/>
            <a:cxnLst/>
            <a:rect r="r" b="b" t="t" l="l"/>
            <a:pathLst>
              <a:path h="881591" w="1332182">
                <a:moveTo>
                  <a:pt x="0" y="0"/>
                </a:moveTo>
                <a:lnTo>
                  <a:pt x="1332182" y="0"/>
                </a:lnTo>
                <a:lnTo>
                  <a:pt x="1332182" y="881591"/>
                </a:lnTo>
                <a:lnTo>
                  <a:pt x="0" y="881591"/>
                </a:lnTo>
                <a:lnTo>
                  <a:pt x="0" y="0"/>
                </a:lnTo>
                <a:close/>
              </a:path>
            </a:pathLst>
          </a:custGeom>
          <a:blipFill>
            <a:blip r:embed="rId5"/>
            <a:stretch>
              <a:fillRect l="0" t="0" r="0" b="0"/>
            </a:stretch>
          </a:blipFill>
        </p:spPr>
      </p:sp>
      <p:sp>
        <p:nvSpPr>
          <p:cNvPr name="Freeform 12" id="12"/>
          <p:cNvSpPr/>
          <p:nvPr/>
        </p:nvSpPr>
        <p:spPr>
          <a:xfrm flipH="false" flipV="false" rot="0">
            <a:off x="1852025" y="8558468"/>
            <a:ext cx="1038082" cy="891184"/>
          </a:xfrm>
          <a:custGeom>
            <a:avLst/>
            <a:gdLst/>
            <a:ahLst/>
            <a:cxnLst/>
            <a:rect r="r" b="b" t="t" l="l"/>
            <a:pathLst>
              <a:path h="891184" w="1038082">
                <a:moveTo>
                  <a:pt x="0" y="0"/>
                </a:moveTo>
                <a:lnTo>
                  <a:pt x="1038082" y="0"/>
                </a:lnTo>
                <a:lnTo>
                  <a:pt x="1038082" y="891184"/>
                </a:lnTo>
                <a:lnTo>
                  <a:pt x="0" y="891184"/>
                </a:lnTo>
                <a:lnTo>
                  <a:pt x="0" y="0"/>
                </a:lnTo>
                <a:close/>
              </a:path>
            </a:pathLst>
          </a:custGeom>
          <a:blipFill>
            <a:blip r:embed="rId6"/>
            <a:stretch>
              <a:fillRect l="0" t="0" r="0" b="0"/>
            </a:stretch>
          </a:blipFill>
        </p:spPr>
      </p:sp>
      <p:sp>
        <p:nvSpPr>
          <p:cNvPr name="Freeform 13" id="13"/>
          <p:cNvSpPr/>
          <p:nvPr/>
        </p:nvSpPr>
        <p:spPr>
          <a:xfrm flipH="false" flipV="false" rot="0">
            <a:off x="1869376" y="4045109"/>
            <a:ext cx="1058075" cy="958100"/>
          </a:xfrm>
          <a:custGeom>
            <a:avLst/>
            <a:gdLst/>
            <a:ahLst/>
            <a:cxnLst/>
            <a:rect r="r" b="b" t="t" l="l"/>
            <a:pathLst>
              <a:path h="958100" w="1058075">
                <a:moveTo>
                  <a:pt x="0" y="0"/>
                </a:moveTo>
                <a:lnTo>
                  <a:pt x="1058075" y="0"/>
                </a:lnTo>
                <a:lnTo>
                  <a:pt x="1058075" y="958100"/>
                </a:lnTo>
                <a:lnTo>
                  <a:pt x="0" y="958100"/>
                </a:lnTo>
                <a:lnTo>
                  <a:pt x="0" y="0"/>
                </a:lnTo>
                <a:close/>
              </a:path>
            </a:pathLst>
          </a:custGeom>
          <a:blipFill>
            <a:blip r:embed="rId7"/>
            <a:stretch>
              <a:fillRect l="0" t="0" r="0" b="0"/>
            </a:stretch>
          </a:blipFill>
        </p:spPr>
      </p:sp>
      <p:sp>
        <p:nvSpPr>
          <p:cNvPr name="Freeform 14" id="14"/>
          <p:cNvSpPr/>
          <p:nvPr/>
        </p:nvSpPr>
        <p:spPr>
          <a:xfrm flipH="false" flipV="false" rot="0">
            <a:off x="1786106" y="6962169"/>
            <a:ext cx="1169921" cy="958125"/>
          </a:xfrm>
          <a:custGeom>
            <a:avLst/>
            <a:gdLst/>
            <a:ahLst/>
            <a:cxnLst/>
            <a:rect r="r" b="b" t="t" l="l"/>
            <a:pathLst>
              <a:path h="958125" w="1169921">
                <a:moveTo>
                  <a:pt x="0" y="0"/>
                </a:moveTo>
                <a:lnTo>
                  <a:pt x="1169920" y="0"/>
                </a:lnTo>
                <a:lnTo>
                  <a:pt x="1169920" y="958124"/>
                </a:lnTo>
                <a:lnTo>
                  <a:pt x="0" y="958124"/>
                </a:lnTo>
                <a:lnTo>
                  <a:pt x="0" y="0"/>
                </a:lnTo>
                <a:close/>
              </a:path>
            </a:pathLst>
          </a:custGeom>
          <a:blipFill>
            <a:blip r:embed="rId8"/>
            <a:stretch>
              <a:fillRect l="0" t="0" r="0" b="0"/>
            </a:stretch>
          </a:blipFill>
        </p:spPr>
      </p:sp>
      <p:sp>
        <p:nvSpPr>
          <p:cNvPr name="Freeform 15" id="15"/>
          <p:cNvSpPr/>
          <p:nvPr/>
        </p:nvSpPr>
        <p:spPr>
          <a:xfrm flipH="false" flipV="false" rot="0">
            <a:off x="1786106" y="5387499"/>
            <a:ext cx="1169921" cy="1007932"/>
          </a:xfrm>
          <a:custGeom>
            <a:avLst/>
            <a:gdLst/>
            <a:ahLst/>
            <a:cxnLst/>
            <a:rect r="r" b="b" t="t" l="l"/>
            <a:pathLst>
              <a:path h="1007932" w="1169921">
                <a:moveTo>
                  <a:pt x="0" y="0"/>
                </a:moveTo>
                <a:lnTo>
                  <a:pt x="1169920" y="0"/>
                </a:lnTo>
                <a:lnTo>
                  <a:pt x="1169920" y="1007932"/>
                </a:lnTo>
                <a:lnTo>
                  <a:pt x="0" y="1007932"/>
                </a:lnTo>
                <a:lnTo>
                  <a:pt x="0" y="0"/>
                </a:lnTo>
                <a:close/>
              </a:path>
            </a:pathLst>
          </a:custGeom>
          <a:blipFill>
            <a:blip r:embed="rId9"/>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357" y="2517733"/>
            <a:ext cx="16157205" cy="7130510"/>
          </a:xfrm>
          <a:custGeom>
            <a:avLst/>
            <a:gdLst/>
            <a:ahLst/>
            <a:cxnLst/>
            <a:rect r="r" b="b" t="t" l="l"/>
            <a:pathLst>
              <a:path h="7130510" w="16157205">
                <a:moveTo>
                  <a:pt x="0" y="0"/>
                </a:moveTo>
                <a:lnTo>
                  <a:pt x="16157205" y="0"/>
                </a:lnTo>
                <a:lnTo>
                  <a:pt x="16157205" y="7130510"/>
                </a:lnTo>
                <a:lnTo>
                  <a:pt x="0" y="7130510"/>
                </a:lnTo>
                <a:lnTo>
                  <a:pt x="0" y="0"/>
                </a:lnTo>
                <a:close/>
              </a:path>
            </a:pathLst>
          </a:custGeom>
          <a:blipFill>
            <a:blip r:embed="rId3"/>
            <a:stretch>
              <a:fillRect l="0" t="-9846" r="0" b="0"/>
            </a:stretch>
          </a:blipFill>
        </p:spPr>
      </p:sp>
      <p:sp>
        <p:nvSpPr>
          <p:cNvPr name="TextBox 3" id="3"/>
          <p:cNvSpPr txBox="true"/>
          <p:nvPr/>
        </p:nvSpPr>
        <p:spPr>
          <a:xfrm rot="0">
            <a:off x="869109" y="919004"/>
            <a:ext cx="9139238"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2.Architecture du Pipeline</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8875" y="7215596"/>
            <a:ext cx="11952367" cy="3071404"/>
          </a:xfrm>
          <a:custGeom>
            <a:avLst/>
            <a:gdLst/>
            <a:ahLst/>
            <a:cxnLst/>
            <a:rect r="r" b="b" t="t" l="l"/>
            <a:pathLst>
              <a:path h="3071404" w="11952367">
                <a:moveTo>
                  <a:pt x="0" y="0"/>
                </a:moveTo>
                <a:lnTo>
                  <a:pt x="11952367" y="0"/>
                </a:lnTo>
                <a:lnTo>
                  <a:pt x="11952367" y="3071404"/>
                </a:lnTo>
                <a:lnTo>
                  <a:pt x="0" y="3071404"/>
                </a:lnTo>
                <a:lnTo>
                  <a:pt x="0" y="0"/>
                </a:lnTo>
                <a:close/>
              </a:path>
            </a:pathLst>
          </a:custGeom>
          <a:blipFill>
            <a:blip r:embed="rId3"/>
            <a:stretch>
              <a:fillRect l="0" t="-17058" r="0" b="0"/>
            </a:stretch>
          </a:blipFill>
        </p:spPr>
      </p:sp>
      <p:sp>
        <p:nvSpPr>
          <p:cNvPr name="Freeform 3" id="3"/>
          <p:cNvSpPr/>
          <p:nvPr/>
        </p:nvSpPr>
        <p:spPr>
          <a:xfrm flipH="false" flipV="false" rot="0">
            <a:off x="10615521" y="3564111"/>
            <a:ext cx="6643779" cy="3280142"/>
          </a:xfrm>
          <a:custGeom>
            <a:avLst/>
            <a:gdLst/>
            <a:ahLst/>
            <a:cxnLst/>
            <a:rect r="r" b="b" t="t" l="l"/>
            <a:pathLst>
              <a:path h="3280142" w="6643779">
                <a:moveTo>
                  <a:pt x="0" y="0"/>
                </a:moveTo>
                <a:lnTo>
                  <a:pt x="6643779" y="0"/>
                </a:lnTo>
                <a:lnTo>
                  <a:pt x="6643779" y="3280142"/>
                </a:lnTo>
                <a:lnTo>
                  <a:pt x="0" y="3280142"/>
                </a:lnTo>
                <a:lnTo>
                  <a:pt x="0" y="0"/>
                </a:lnTo>
                <a:close/>
              </a:path>
            </a:pathLst>
          </a:custGeom>
          <a:blipFill>
            <a:blip r:embed="rId4"/>
            <a:stretch>
              <a:fillRect l="0" t="0" r="0" b="0"/>
            </a:stretch>
          </a:blipFill>
        </p:spPr>
      </p:sp>
      <p:sp>
        <p:nvSpPr>
          <p:cNvPr name="Freeform 4" id="4"/>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5">
              <a:alphaModFix amt="51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951002" y="2820199"/>
            <a:ext cx="13361593" cy="514350"/>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Un producteur simule les capteurs et publie des événements</a:t>
            </a:r>
          </a:p>
        </p:txBody>
      </p:sp>
      <p:sp>
        <p:nvSpPr>
          <p:cNvPr name="TextBox 6" id="6"/>
          <p:cNvSpPr txBox="true"/>
          <p:nvPr/>
        </p:nvSpPr>
        <p:spPr>
          <a:xfrm rot="0">
            <a:off x="951002" y="4086569"/>
            <a:ext cx="9231195" cy="21145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Les messages sont sérialisés en JSON. </a:t>
            </a:r>
          </a:p>
          <a:p>
            <a:pPr algn="l" marL="647702" indent="-323851" lvl="1">
              <a:lnSpc>
                <a:spcPts val="4200"/>
              </a:lnSpc>
              <a:buFont typeface="Arial"/>
              <a:buChar char="•"/>
            </a:pPr>
            <a:r>
              <a:rPr lang="en-US" sz="3000">
                <a:solidFill>
                  <a:srgbClr val="000000"/>
                </a:solidFill>
                <a:latin typeface="Canva Sans"/>
                <a:ea typeface="Canva Sans"/>
                <a:cs typeface="Canva Sans"/>
                <a:sym typeface="Canva Sans"/>
              </a:rPr>
              <a:t>Kafka assure le découplage, la tolérance aux pannes et la possibilité de relecture des données.</a:t>
            </a:r>
          </a:p>
        </p:txBody>
      </p:sp>
      <p:sp>
        <p:nvSpPr>
          <p:cNvPr name="TextBox 7" id="7"/>
          <p:cNvSpPr txBox="true"/>
          <p:nvPr/>
        </p:nvSpPr>
        <p:spPr>
          <a:xfrm rot="0">
            <a:off x="869109" y="919004"/>
            <a:ext cx="14600088"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3.Ingestion &amp; La Naissance de la Donnée</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 id="3"/>
          <p:cNvSpPr/>
          <p:nvPr/>
        </p:nvSpPr>
        <p:spPr>
          <a:xfrm flipH="false" flipV="false" rot="0">
            <a:off x="2226010" y="2339487"/>
            <a:ext cx="13419916" cy="6918813"/>
          </a:xfrm>
          <a:custGeom>
            <a:avLst/>
            <a:gdLst/>
            <a:ahLst/>
            <a:cxnLst/>
            <a:rect r="r" b="b" t="t" l="l"/>
            <a:pathLst>
              <a:path h="6918813" w="13419916">
                <a:moveTo>
                  <a:pt x="0" y="0"/>
                </a:moveTo>
                <a:lnTo>
                  <a:pt x="13419915" y="0"/>
                </a:lnTo>
                <a:lnTo>
                  <a:pt x="13419915" y="6918813"/>
                </a:lnTo>
                <a:lnTo>
                  <a:pt x="0" y="6918813"/>
                </a:lnTo>
                <a:lnTo>
                  <a:pt x="0" y="0"/>
                </a:lnTo>
                <a:close/>
              </a:path>
            </a:pathLst>
          </a:custGeom>
          <a:blipFill>
            <a:blip r:embed="rId5"/>
            <a:stretch>
              <a:fillRect l="-5507" t="-19331" r="0" b="0"/>
            </a:stretch>
          </a:blipFill>
        </p:spPr>
      </p:sp>
      <p:sp>
        <p:nvSpPr>
          <p:cNvPr name="TextBox 4" id="4"/>
          <p:cNvSpPr txBox="true"/>
          <p:nvPr/>
        </p:nvSpPr>
        <p:spPr>
          <a:xfrm rot="0">
            <a:off x="869109" y="919004"/>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4.Traitement en streaming</a:t>
            </a:r>
          </a:p>
        </p:txBody>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 id="3"/>
          <p:cNvSpPr txBox="true"/>
          <p:nvPr/>
        </p:nvSpPr>
        <p:spPr>
          <a:xfrm rot="0">
            <a:off x="2607240" y="1467962"/>
            <a:ext cx="4874573" cy="688974"/>
          </a:xfrm>
          <a:prstGeom prst="rect">
            <a:avLst/>
          </a:prstGeom>
        </p:spPr>
        <p:txBody>
          <a:bodyPr anchor="t" rtlCol="false" tIns="0" lIns="0" bIns="0" rIns="0">
            <a:spAutoFit/>
          </a:bodyPr>
          <a:lstStyle/>
          <a:p>
            <a:pPr algn="ctr">
              <a:lnSpc>
                <a:spcPts val="5600"/>
              </a:lnSpc>
            </a:pPr>
            <a:r>
              <a:rPr lang="en-US" sz="4000" b="true">
                <a:solidFill>
                  <a:srgbClr val="DCBA82"/>
                </a:solidFill>
                <a:latin typeface="Canva Sans Bold"/>
                <a:ea typeface="Canva Sans Bold"/>
                <a:cs typeface="Canva Sans Bold"/>
                <a:sym typeface="Canva Sans Bold"/>
              </a:rPr>
              <a:t>4.1 Watermarking</a:t>
            </a: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spcBef>
                <a:spcPct val="0"/>
              </a:spcBef>
            </a:pPr>
          </a:p>
        </p:txBody>
      </p:sp>
      <p:sp>
        <p:nvSpPr>
          <p:cNvPr name="TextBox 5" id="5"/>
          <p:cNvSpPr txBox="true"/>
          <p:nvPr/>
        </p:nvSpPr>
        <p:spPr>
          <a:xfrm rot="0">
            <a:off x="521295" y="2498453"/>
            <a:ext cx="16814741" cy="26479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Problème:</a:t>
            </a:r>
            <a:r>
              <a:rPr lang="en-US" sz="3000">
                <a:solidFill>
                  <a:srgbClr val="000000"/>
                </a:solidFill>
                <a:latin typeface="Canva Sans"/>
                <a:ea typeface="Canva Sans"/>
                <a:cs typeface="Canva Sans"/>
                <a:sym typeface="Canva Sans"/>
              </a:rPr>
              <a:t> </a:t>
            </a:r>
            <a:r>
              <a:rPr lang="en-US" sz="3000">
                <a:solidFill>
                  <a:srgbClr val="000000"/>
                </a:solidFill>
                <a:latin typeface="Canva Sans"/>
                <a:ea typeface="Canva Sans"/>
                <a:cs typeface="Canva Sans"/>
                <a:sym typeface="Canva Sans"/>
              </a:rPr>
              <a:t>Comment gérer les </a:t>
            </a:r>
            <a:r>
              <a:rPr lang="en-US" sz="3000">
                <a:solidFill>
                  <a:srgbClr val="000000"/>
                </a:solidFill>
                <a:latin typeface="Canva Sans"/>
                <a:ea typeface="Canva Sans"/>
                <a:cs typeface="Canva Sans"/>
                <a:sym typeface="Canva Sans"/>
              </a:rPr>
              <a:t>données qui arrivent </a:t>
            </a:r>
            <a:r>
              <a:rPr lang="en-US" b="true" sz="3000">
                <a:solidFill>
                  <a:srgbClr val="000000"/>
                </a:solidFill>
                <a:latin typeface="Canva Sans Bold"/>
                <a:ea typeface="Canva Sans Bold"/>
                <a:cs typeface="Canva Sans Bold"/>
                <a:sym typeface="Canva Sans Bold"/>
              </a:rPr>
              <a:t>en retard</a:t>
            </a:r>
            <a:r>
              <a:rPr lang="en-US" sz="3000">
                <a:solidFill>
                  <a:srgbClr val="000000"/>
                </a:solidFill>
                <a:latin typeface="Canva Sans"/>
                <a:ea typeface="Canva Sans"/>
                <a:cs typeface="Canva Sans"/>
                <a:sym typeface="Canva Sans"/>
              </a:rPr>
              <a:t> à cause de latences réseau ou de pannes temporaires ? </a:t>
            </a:r>
          </a:p>
          <a:p>
            <a:pPr algn="l">
              <a:lnSpc>
                <a:spcPts val="4200"/>
              </a:lnSpc>
            </a:pPr>
            <a:r>
              <a:rPr lang="en-US" sz="3000">
                <a:solidFill>
                  <a:srgbClr val="000000"/>
                </a:solidFill>
                <a:latin typeface="Canva Sans"/>
                <a:ea typeface="Canva Sans"/>
                <a:cs typeface="Canva Sans"/>
                <a:sym typeface="Canva Sans"/>
              </a:rPr>
              <a:t>Sans mécanisme de contrôle, l'état en mémoire de Spark (pour les agrégations) pourrait croître indéfiniment.</a:t>
            </a:r>
          </a:p>
          <a:p>
            <a:pPr algn="l">
              <a:lnSpc>
                <a:spcPts val="4200"/>
              </a:lnSpc>
            </a:pPr>
          </a:p>
        </p:txBody>
      </p:sp>
      <p:sp>
        <p:nvSpPr>
          <p:cNvPr name="Freeform 6" id="6"/>
          <p:cNvSpPr/>
          <p:nvPr/>
        </p:nvSpPr>
        <p:spPr>
          <a:xfrm flipH="false" flipV="false" rot="0">
            <a:off x="339469" y="4997881"/>
            <a:ext cx="17618587" cy="4757019"/>
          </a:xfrm>
          <a:custGeom>
            <a:avLst/>
            <a:gdLst/>
            <a:ahLst/>
            <a:cxnLst/>
            <a:rect r="r" b="b" t="t" l="l"/>
            <a:pathLst>
              <a:path h="4757019" w="17618587">
                <a:moveTo>
                  <a:pt x="0" y="0"/>
                </a:moveTo>
                <a:lnTo>
                  <a:pt x="17618587" y="0"/>
                </a:lnTo>
                <a:lnTo>
                  <a:pt x="17618587" y="4757019"/>
                </a:lnTo>
                <a:lnTo>
                  <a:pt x="0" y="4757019"/>
                </a:lnTo>
                <a:lnTo>
                  <a:pt x="0" y="0"/>
                </a:lnTo>
                <a:close/>
              </a:path>
            </a:pathLst>
          </a:custGeom>
          <a:blipFill>
            <a:blip r:embed="rId5"/>
            <a:stretch>
              <a:fillRect l="0" t="0" r="0" b="0"/>
            </a:stretch>
          </a:blipFill>
        </p:spPr>
      </p:sp>
      <p:sp>
        <p:nvSpPr>
          <p:cNvPr name="TextBox 7" id="7"/>
          <p:cNvSpPr txBox="true"/>
          <p:nvPr/>
        </p:nvSpPr>
        <p:spPr>
          <a:xfrm rot="0">
            <a:off x="521295" y="4940731"/>
            <a:ext cx="1681474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Solution: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name="TextBox 9" id="9"/>
          <p:cNvSpPr txBox="true"/>
          <p:nvPr/>
        </p:nvSpPr>
        <p:spPr>
          <a:xfrm rot="0">
            <a:off x="741392" y="544513"/>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4.Traitement en streaming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413" y="-823170"/>
            <a:ext cx="5620930" cy="5509404"/>
          </a:xfrm>
          <a:custGeom>
            <a:avLst/>
            <a:gdLst/>
            <a:ahLst/>
            <a:cxnLst/>
            <a:rect r="r" b="b" t="t" l="l"/>
            <a:pathLst>
              <a:path h="5509404" w="5620930">
                <a:moveTo>
                  <a:pt x="0" y="0"/>
                </a:moveTo>
                <a:lnTo>
                  <a:pt x="5620930" y="0"/>
                </a:lnTo>
                <a:lnTo>
                  <a:pt x="5620930" y="5509404"/>
                </a:lnTo>
                <a:lnTo>
                  <a:pt x="0" y="5509404"/>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3" id="3"/>
          <p:cNvGrpSpPr/>
          <p:nvPr/>
        </p:nvGrpSpPr>
        <p:grpSpPr>
          <a:xfrm rot="0">
            <a:off x="1434752" y="4434279"/>
            <a:ext cx="14962506" cy="4900221"/>
            <a:chOff x="0" y="0"/>
            <a:chExt cx="19950008" cy="6533628"/>
          </a:xfrm>
        </p:grpSpPr>
        <p:sp>
          <p:nvSpPr>
            <p:cNvPr name="Freeform 4" id="4"/>
            <p:cNvSpPr/>
            <p:nvPr/>
          </p:nvSpPr>
          <p:spPr>
            <a:xfrm flipH="false" flipV="false" rot="0">
              <a:off x="0" y="0"/>
              <a:ext cx="19950008" cy="6533628"/>
            </a:xfrm>
            <a:custGeom>
              <a:avLst/>
              <a:gdLst/>
              <a:ahLst/>
              <a:cxnLst/>
              <a:rect r="r" b="b" t="t" l="l"/>
              <a:pathLst>
                <a:path h="6533628" w="19950008">
                  <a:moveTo>
                    <a:pt x="0" y="0"/>
                  </a:moveTo>
                  <a:lnTo>
                    <a:pt x="19950008" y="0"/>
                  </a:lnTo>
                  <a:lnTo>
                    <a:pt x="19950008" y="6533628"/>
                  </a:lnTo>
                  <a:lnTo>
                    <a:pt x="0" y="6533628"/>
                  </a:lnTo>
                  <a:lnTo>
                    <a:pt x="0" y="0"/>
                  </a:lnTo>
                  <a:close/>
                </a:path>
              </a:pathLst>
            </a:custGeom>
            <a:blipFill>
              <a:blip r:embed="rId5"/>
              <a:stretch>
                <a:fillRect l="0" t="0" r="0" b="0"/>
              </a:stretch>
            </a:blipFill>
          </p:spPr>
        </p:sp>
        <p:sp>
          <p:nvSpPr>
            <p:cNvPr name="Freeform 5" id="5"/>
            <p:cNvSpPr/>
            <p:nvPr/>
          </p:nvSpPr>
          <p:spPr>
            <a:xfrm flipH="false" flipV="false" rot="0">
              <a:off x="3491875" y="1942676"/>
              <a:ext cx="1673699" cy="1673699"/>
            </a:xfrm>
            <a:custGeom>
              <a:avLst/>
              <a:gdLst/>
              <a:ahLst/>
              <a:cxnLst/>
              <a:rect r="r" b="b" t="t" l="l"/>
              <a:pathLst>
                <a:path h="1673699" w="1673699">
                  <a:moveTo>
                    <a:pt x="0" y="0"/>
                  </a:moveTo>
                  <a:lnTo>
                    <a:pt x="1673699" y="0"/>
                  </a:lnTo>
                  <a:lnTo>
                    <a:pt x="1673699" y="1673699"/>
                  </a:lnTo>
                  <a:lnTo>
                    <a:pt x="0" y="1673699"/>
                  </a:lnTo>
                  <a:lnTo>
                    <a:pt x="0" y="0"/>
                  </a:lnTo>
                  <a:close/>
                </a:path>
              </a:pathLst>
            </a:custGeom>
            <a:blipFill>
              <a:blip r:embed="rId6">
                <a:alphaModFix amt="57000"/>
              </a:blip>
              <a:stretch>
                <a:fillRect l="0" t="0" r="0" b="0"/>
              </a:stretch>
            </a:blipFill>
          </p:spPr>
        </p:sp>
      </p:grpSp>
      <p:sp>
        <p:nvSpPr>
          <p:cNvPr name="TextBox 6" id="6"/>
          <p:cNvSpPr txBox="true"/>
          <p:nvPr/>
        </p:nvSpPr>
        <p:spPr>
          <a:xfrm rot="0">
            <a:off x="657655" y="2828859"/>
            <a:ext cx="15739603" cy="21145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À partir </a:t>
            </a:r>
            <a:r>
              <a:rPr lang="en-US" sz="3000">
                <a:solidFill>
                  <a:srgbClr val="000000"/>
                </a:solidFill>
                <a:latin typeface="Canva Sans"/>
                <a:ea typeface="Canva Sans"/>
                <a:cs typeface="Canva Sans"/>
                <a:sym typeface="Canva Sans"/>
              </a:rPr>
              <a:t>d'un seul flux d'entrée, nous créons deux flux logiques. Cette séparation est un choix de conception fondamental pour répondre à deux besoins analytiques différents sans compromis.</a:t>
            </a:r>
          </a:p>
          <a:p>
            <a:pPr algn="ctr">
              <a:lnSpc>
                <a:spcPts val="4200"/>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name="TextBox 8" id="8"/>
          <p:cNvSpPr txBox="true"/>
          <p:nvPr/>
        </p:nvSpPr>
        <p:spPr>
          <a:xfrm rot="0">
            <a:off x="2607240" y="1467962"/>
            <a:ext cx="13790018" cy="688974"/>
          </a:xfrm>
          <a:prstGeom prst="rect">
            <a:avLst/>
          </a:prstGeom>
        </p:spPr>
        <p:txBody>
          <a:bodyPr anchor="t" rtlCol="false" tIns="0" lIns="0" bIns="0" rIns="0">
            <a:spAutoFit/>
          </a:bodyPr>
          <a:lstStyle/>
          <a:p>
            <a:pPr algn="ctr">
              <a:lnSpc>
                <a:spcPts val="5600"/>
              </a:lnSpc>
            </a:pPr>
            <a:r>
              <a:rPr lang="en-US" sz="4000" b="true">
                <a:solidFill>
                  <a:srgbClr val="DCBA82"/>
                </a:solidFill>
                <a:latin typeface="Canva Sans Bold"/>
                <a:ea typeface="Canva Sans Bold"/>
                <a:cs typeface="Canva Sans Bold"/>
                <a:sym typeface="Canva Sans Bold"/>
              </a:rPr>
              <a:t>4.2 La Bifurcation, deux chemins pour deux objectifs</a:t>
            </a:r>
          </a:p>
        </p:txBody>
      </p:sp>
      <p:sp>
        <p:nvSpPr>
          <p:cNvPr name="TextBox 9" id="9"/>
          <p:cNvSpPr txBox="true"/>
          <p:nvPr/>
        </p:nvSpPr>
        <p:spPr>
          <a:xfrm rot="0">
            <a:off x="741392" y="544513"/>
            <a:ext cx="12597776" cy="863600"/>
          </a:xfrm>
          <a:prstGeom prst="rect">
            <a:avLst/>
          </a:prstGeom>
        </p:spPr>
        <p:txBody>
          <a:bodyPr anchor="t" rtlCol="false" tIns="0" lIns="0" bIns="0" rIns="0">
            <a:spAutoFit/>
          </a:bodyPr>
          <a:lstStyle/>
          <a:p>
            <a:pPr algn="l">
              <a:lnSpc>
                <a:spcPts val="7000"/>
              </a:lnSpc>
            </a:pPr>
            <a:r>
              <a:rPr lang="en-US" sz="5000" b="true">
                <a:solidFill>
                  <a:srgbClr val="013D60"/>
                </a:solidFill>
                <a:latin typeface="Canva Sans Bold"/>
                <a:ea typeface="Canva Sans Bold"/>
                <a:cs typeface="Canva Sans Bold"/>
                <a:sym typeface="Canva Sans Bold"/>
              </a:rPr>
              <a:t>4.Traitement en streaming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DAG73wtQ0Fk</dc:identifier>
  <dcterms:modified xsi:type="dcterms:W3CDTF">2011-08-01T06:04:30Z</dcterms:modified>
  <cp:revision>1</cp:revision>
  <dc:title>Pipeline de Streaming</dc:title>
</cp:coreProperties>
</file>